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7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63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1813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clustiv.com/"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 y="0"/>
            <a:ext cx="14630400" cy="8229600"/>
          </a:xfrm>
          <a:prstGeom prst="rect">
            <a:avLst/>
          </a:prstGeom>
        </p:spPr>
      </p:pic>
      <p:sp>
        <p:nvSpPr>
          <p:cNvPr id="3" name="Shape 0"/>
          <p:cNvSpPr/>
          <p:nvPr/>
        </p:nvSpPr>
        <p:spPr>
          <a:xfrm>
            <a:off x="7620" y="0"/>
            <a:ext cx="14630400" cy="8229600"/>
          </a:xfrm>
          <a:prstGeom prst="rect">
            <a:avLst/>
          </a:prstGeom>
          <a:solidFill>
            <a:srgbClr val="FFFFFF">
              <a:alpha val="75000"/>
            </a:srgbClr>
          </a:solidFill>
          <a:ln/>
        </p:spPr>
        <p:txBody>
          <a:bodyPr/>
          <a:lstStyle/>
          <a:p>
            <a:endParaRPr lang="en-VI" dirty="0"/>
          </a:p>
        </p:txBody>
      </p:sp>
      <p:pic>
        <p:nvPicPr>
          <p:cNvPr id="4" name="Image 1"/>
          <p:cNvPicPr>
            <a:picLocks noChangeAspect="1"/>
          </p:cNvPicPr>
          <p:nvPr/>
        </p:nvPicPr>
        <p:blipFill>
          <a:blip r:embed="rId4"/>
          <a:srcRect/>
          <a:stretch/>
        </p:blipFill>
        <p:spPr>
          <a:xfrm>
            <a:off x="7590234" y="-34262"/>
            <a:ext cx="7047786" cy="8263862"/>
          </a:xfrm>
          <a:prstGeom prst="rect">
            <a:avLst/>
          </a:prstGeom>
        </p:spPr>
      </p:pic>
      <p:sp>
        <p:nvSpPr>
          <p:cNvPr id="8" name="Text 1">
            <a:extLst>
              <a:ext uri="{FF2B5EF4-FFF2-40B4-BE49-F238E27FC236}">
                <a16:creationId xmlns:a16="http://schemas.microsoft.com/office/drawing/2014/main" id="{1E87F7FD-90D2-4F28-B584-3CC2F3EA6E33}"/>
              </a:ext>
            </a:extLst>
          </p:cNvPr>
          <p:cNvSpPr/>
          <p:nvPr/>
        </p:nvSpPr>
        <p:spPr>
          <a:xfrm>
            <a:off x="75356" y="4097669"/>
            <a:ext cx="7597854" cy="1998727"/>
          </a:xfrm>
          <a:prstGeom prst="rect">
            <a:avLst/>
          </a:prstGeom>
          <a:noFill/>
          <a:ln/>
        </p:spPr>
        <p:txBody>
          <a:bodyPr wrap="square" rtlCol="0" anchor="b"/>
          <a:lstStyle/>
          <a:p>
            <a:pPr marL="0" indent="0" algn="ctr">
              <a:lnSpc>
                <a:spcPts val="7001"/>
              </a:lnSpc>
              <a:buNone/>
            </a:pPr>
            <a:endParaRPr lang="en-US" sz="4400" dirty="0">
              <a:solidFill>
                <a:srgbClr val="0070C0"/>
              </a:solidFill>
              <a:latin typeface="Bahnschrift SemiBold" panose="020B0502040204020203" pitchFamily="34" charset="0"/>
            </a:endParaRPr>
          </a:p>
          <a:p>
            <a:pPr marL="0" indent="0" algn="ctr">
              <a:lnSpc>
                <a:spcPts val="6729"/>
              </a:lnSpc>
              <a:buNone/>
            </a:pPr>
            <a:r>
              <a:rPr lang="en-US" sz="5400" dirty="0">
                <a:solidFill>
                  <a:srgbClr val="0070C0"/>
                </a:solidFill>
                <a:latin typeface="Bahnschrift SemiBold" panose="020B0502040204020203" pitchFamily="34" charset="0"/>
                <a:ea typeface="Kanit" pitchFamily="34" charset="-122"/>
                <a:cs typeface="Kanit" pitchFamily="34" charset="-120"/>
              </a:rPr>
              <a:t>Sustainability in the Semiconductor Industry</a:t>
            </a:r>
            <a:endParaRPr lang="en-US" sz="5400" dirty="0">
              <a:solidFill>
                <a:srgbClr val="0070C0"/>
              </a:solidFill>
              <a:latin typeface="Bahnschrift SemiBold" panose="020B0502040204020203" pitchFamily="34" charset="0"/>
            </a:endParaRPr>
          </a:p>
        </p:txBody>
      </p:sp>
      <p:sp>
        <p:nvSpPr>
          <p:cNvPr id="9" name="Text 2">
            <a:extLst>
              <a:ext uri="{FF2B5EF4-FFF2-40B4-BE49-F238E27FC236}">
                <a16:creationId xmlns:a16="http://schemas.microsoft.com/office/drawing/2014/main" id="{3F8426C6-5D4A-461F-8806-CB41AEE506BA}"/>
              </a:ext>
            </a:extLst>
          </p:cNvPr>
          <p:cNvSpPr/>
          <p:nvPr/>
        </p:nvSpPr>
        <p:spPr>
          <a:xfrm>
            <a:off x="743109" y="7316327"/>
            <a:ext cx="7597854" cy="2309455"/>
          </a:xfrm>
          <a:prstGeom prst="rect">
            <a:avLst/>
          </a:prstGeom>
          <a:noFill/>
          <a:ln/>
        </p:spPr>
        <p:txBody>
          <a:bodyPr wrap="square" rtlCol="0" anchor="t"/>
          <a:lstStyle/>
          <a:p>
            <a:pPr marL="0" indent="0">
              <a:lnSpc>
                <a:spcPts val="2597"/>
              </a:lnSpc>
              <a:buNone/>
            </a:pPr>
            <a:r>
              <a:rPr lang="en-US" sz="2400" dirty="0">
                <a:solidFill>
                  <a:srgbClr val="0070C0"/>
                </a:solidFill>
                <a:latin typeface="Eudoxus Sans" pitchFamily="34" charset="0"/>
                <a:ea typeface="Eudoxus Sans" pitchFamily="34" charset="-122"/>
                <a:cs typeface="Eudoxus Sans" pitchFamily="34" charset="-120"/>
              </a:rPr>
              <a:t>CLUSTIV TEAM &amp; PARTNERS</a:t>
            </a:r>
          </a:p>
          <a:p>
            <a:pPr marL="0" indent="0">
              <a:lnSpc>
                <a:spcPts val="2597"/>
              </a:lnSpc>
              <a:buNone/>
            </a:pPr>
            <a:r>
              <a:rPr lang="en-US" sz="1623" dirty="0">
                <a:solidFill>
                  <a:srgbClr val="0070C0"/>
                </a:solidFill>
                <a:latin typeface="Eudoxus Sans" pitchFamily="34" charset="0"/>
                <a:ea typeface="Eudoxus Sans" pitchFamily="34" charset="-122"/>
              </a:rPr>
              <a:t>May 2024</a:t>
            </a:r>
            <a:endParaRPr lang="en-US" sz="1623" dirty="0">
              <a:solidFill>
                <a:srgbClr val="0070C0"/>
              </a:solidFill>
            </a:endParaRPr>
          </a:p>
        </p:txBody>
      </p:sp>
      <p:pic>
        <p:nvPicPr>
          <p:cNvPr id="6" name="Picture 5">
            <a:extLst>
              <a:ext uri="{FF2B5EF4-FFF2-40B4-BE49-F238E27FC236}">
                <a16:creationId xmlns:a16="http://schemas.microsoft.com/office/drawing/2014/main" id="{E02FEE9A-AABA-4B93-9FD2-1EEEA4495BC0}"/>
              </a:ext>
            </a:extLst>
          </p:cNvPr>
          <p:cNvPicPr>
            <a:picLocks noChangeAspect="1"/>
          </p:cNvPicPr>
          <p:nvPr/>
        </p:nvPicPr>
        <p:blipFill>
          <a:blip r:embed="rId5"/>
          <a:stretch>
            <a:fillRect/>
          </a:stretch>
        </p:blipFill>
        <p:spPr>
          <a:xfrm>
            <a:off x="2174121" y="673215"/>
            <a:ext cx="3249613" cy="33903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10280333"/>
          </a:xfrm>
          <a:prstGeom prst="rect">
            <a:avLst/>
          </a:prstGeom>
          <a:solidFill>
            <a:srgbClr val="FFFFFF"/>
          </a:solidFill>
          <a:ln/>
        </p:spPr>
      </p:sp>
      <p:sp>
        <p:nvSpPr>
          <p:cNvPr id="4" name="Text 2"/>
          <p:cNvSpPr/>
          <p:nvPr/>
        </p:nvSpPr>
        <p:spPr>
          <a:xfrm>
            <a:off x="3621167" y="427673"/>
            <a:ext cx="6890385" cy="486013"/>
          </a:xfrm>
          <a:prstGeom prst="rect">
            <a:avLst/>
          </a:prstGeom>
          <a:noFill/>
          <a:ln/>
        </p:spPr>
        <p:txBody>
          <a:bodyPr wrap="none" rtlCol="0" anchor="t"/>
          <a:lstStyle/>
          <a:p>
            <a:pPr marL="0" indent="0">
              <a:lnSpc>
                <a:spcPts val="3827"/>
              </a:lnSpc>
              <a:buNone/>
            </a:pPr>
            <a:r>
              <a:rPr lang="en-US" sz="3062" dirty="0">
                <a:solidFill>
                  <a:srgbClr val="272D45"/>
                </a:solidFill>
                <a:latin typeface="Kanit" pitchFamily="34" charset="0"/>
                <a:ea typeface="Kanit" pitchFamily="34" charset="-122"/>
                <a:cs typeface="Kanit" pitchFamily="34" charset="-120"/>
              </a:rPr>
              <a:t>Market Trends and Growth Opportunities</a:t>
            </a:r>
            <a:endParaRPr lang="en-US" sz="3062" dirty="0"/>
          </a:p>
        </p:txBody>
      </p:sp>
      <p:sp>
        <p:nvSpPr>
          <p:cNvPr id="5" name="Shape 3"/>
          <p:cNvSpPr/>
          <p:nvPr/>
        </p:nvSpPr>
        <p:spPr>
          <a:xfrm>
            <a:off x="3621167" y="1346121"/>
            <a:ext cx="349925" cy="349925"/>
          </a:xfrm>
          <a:prstGeom prst="roundRect">
            <a:avLst>
              <a:gd name="adj" fmla="val 20002"/>
            </a:avLst>
          </a:prstGeom>
          <a:solidFill>
            <a:srgbClr val="0070C0"/>
          </a:solidFill>
          <a:ln w="7620">
            <a:solidFill>
              <a:srgbClr val="C5D2CF"/>
            </a:solidFill>
            <a:prstDash val="solid"/>
          </a:ln>
        </p:spPr>
      </p:sp>
      <p:sp>
        <p:nvSpPr>
          <p:cNvPr id="6" name="Text 4"/>
          <p:cNvSpPr/>
          <p:nvPr/>
        </p:nvSpPr>
        <p:spPr>
          <a:xfrm>
            <a:off x="3760589" y="1375172"/>
            <a:ext cx="70961" cy="291703"/>
          </a:xfrm>
          <a:prstGeom prst="rect">
            <a:avLst/>
          </a:prstGeom>
          <a:noFill/>
          <a:ln/>
        </p:spPr>
        <p:txBody>
          <a:bodyPr wrap="none" rtlCol="0" anchor="t"/>
          <a:lstStyle/>
          <a:p>
            <a:pPr marL="0" indent="0" algn="ctr">
              <a:lnSpc>
                <a:spcPts val="2296"/>
              </a:lnSpc>
              <a:buNone/>
            </a:pPr>
            <a:r>
              <a:rPr lang="en-US" sz="1837" dirty="0">
                <a:solidFill>
                  <a:schemeClr val="bg1"/>
                </a:solidFill>
                <a:latin typeface="Kanit" pitchFamily="34" charset="0"/>
                <a:ea typeface="Kanit" pitchFamily="34" charset="-122"/>
                <a:cs typeface="Kanit" pitchFamily="34" charset="-120"/>
              </a:rPr>
              <a:t>1</a:t>
            </a:r>
            <a:endParaRPr lang="en-US" sz="1837" dirty="0">
              <a:solidFill>
                <a:schemeClr val="bg1"/>
              </a:solidFill>
            </a:endParaRPr>
          </a:p>
        </p:txBody>
      </p:sp>
      <p:sp>
        <p:nvSpPr>
          <p:cNvPr id="7" name="Text 5"/>
          <p:cNvSpPr/>
          <p:nvPr/>
        </p:nvSpPr>
        <p:spPr>
          <a:xfrm>
            <a:off x="4126587" y="1399580"/>
            <a:ext cx="3110865" cy="486013"/>
          </a:xfrm>
          <a:prstGeom prst="rect">
            <a:avLst/>
          </a:prstGeom>
          <a:noFill/>
          <a:ln/>
        </p:spPr>
        <p:txBody>
          <a:bodyPr wrap="square" rtlCol="0" anchor="t"/>
          <a:lstStyle/>
          <a:p>
            <a:pPr marL="0" indent="0">
              <a:lnSpc>
                <a:spcPts val="1914"/>
              </a:lnSpc>
              <a:buNone/>
            </a:pPr>
            <a:r>
              <a:rPr lang="en-US" sz="1531" dirty="0">
                <a:solidFill>
                  <a:srgbClr val="2C3249"/>
                </a:solidFill>
                <a:latin typeface="Kanit" pitchFamily="34" charset="0"/>
                <a:ea typeface="Kanit" pitchFamily="34" charset="-122"/>
                <a:cs typeface="Kanit" pitchFamily="34" charset="-120"/>
              </a:rPr>
              <a:t>Rising Demand for Energy-Efficient Semiconductors</a:t>
            </a:r>
            <a:endParaRPr lang="en-US" sz="1531" dirty="0"/>
          </a:p>
        </p:txBody>
      </p:sp>
      <p:sp>
        <p:nvSpPr>
          <p:cNvPr id="8" name="Text 6"/>
          <p:cNvSpPr/>
          <p:nvPr/>
        </p:nvSpPr>
        <p:spPr>
          <a:xfrm>
            <a:off x="4126587" y="1978819"/>
            <a:ext cx="3110865" cy="3482102"/>
          </a:xfrm>
          <a:prstGeom prst="rect">
            <a:avLst/>
          </a:prstGeom>
          <a:noFill/>
          <a:ln/>
        </p:spPr>
        <p:txBody>
          <a:bodyPr wrap="square" rtlCol="0" anchor="t"/>
          <a:lstStyle/>
          <a:p>
            <a:pPr marL="0" indent="0">
              <a:lnSpc>
                <a:spcPts val="1960"/>
              </a:lnSpc>
              <a:buNone/>
            </a:pPr>
            <a:r>
              <a:rPr lang="en-US" sz="1225" dirty="0">
                <a:solidFill>
                  <a:srgbClr val="2C3249"/>
                </a:solidFill>
                <a:latin typeface="Martel Sans" pitchFamily="34" charset="0"/>
                <a:ea typeface="Martel Sans" pitchFamily="34" charset="-122"/>
                <a:cs typeface="Martel Sans" pitchFamily="34" charset="-120"/>
              </a:rPr>
              <a:t>As the global push for sustainability intensifies, there is a growing market demand for semiconductor chips and components that are designed and manufactured with a focus on energy efficiency. Consumers and industries are increasingly seeking out electronics that consume less power, reduce carbon footprints, and enable the integration of renewable energy sources, creating significant growth opportunities for semiconductor companies that can deliver on these sustainability-driven requirements.</a:t>
            </a:r>
            <a:endParaRPr lang="en-US" sz="1225" dirty="0"/>
          </a:p>
        </p:txBody>
      </p:sp>
      <p:sp>
        <p:nvSpPr>
          <p:cNvPr id="9" name="Shape 7"/>
          <p:cNvSpPr/>
          <p:nvPr/>
        </p:nvSpPr>
        <p:spPr>
          <a:xfrm>
            <a:off x="7392948" y="1346121"/>
            <a:ext cx="349925" cy="349925"/>
          </a:xfrm>
          <a:prstGeom prst="roundRect">
            <a:avLst>
              <a:gd name="adj" fmla="val 20002"/>
            </a:avLst>
          </a:prstGeom>
          <a:solidFill>
            <a:srgbClr val="0070C0"/>
          </a:solidFill>
          <a:ln w="7620">
            <a:solidFill>
              <a:srgbClr val="C5D2CF"/>
            </a:solidFill>
            <a:prstDash val="solid"/>
          </a:ln>
        </p:spPr>
      </p:sp>
      <p:sp>
        <p:nvSpPr>
          <p:cNvPr id="10" name="Text 8"/>
          <p:cNvSpPr/>
          <p:nvPr/>
        </p:nvSpPr>
        <p:spPr>
          <a:xfrm>
            <a:off x="7508796" y="1375172"/>
            <a:ext cx="118110" cy="291703"/>
          </a:xfrm>
          <a:prstGeom prst="rect">
            <a:avLst/>
          </a:prstGeom>
          <a:noFill/>
          <a:ln/>
        </p:spPr>
        <p:txBody>
          <a:bodyPr wrap="none" rtlCol="0" anchor="t"/>
          <a:lstStyle/>
          <a:p>
            <a:pPr marL="0" indent="0" algn="ctr">
              <a:lnSpc>
                <a:spcPts val="2296"/>
              </a:lnSpc>
              <a:buNone/>
            </a:pPr>
            <a:r>
              <a:rPr lang="en-US" sz="1837" dirty="0">
                <a:solidFill>
                  <a:schemeClr val="bg1"/>
                </a:solidFill>
                <a:latin typeface="Kanit" pitchFamily="34" charset="0"/>
                <a:ea typeface="Kanit" pitchFamily="34" charset="-122"/>
                <a:cs typeface="Kanit" pitchFamily="34" charset="-120"/>
              </a:rPr>
              <a:t>2</a:t>
            </a:r>
            <a:endParaRPr lang="en-US" sz="1837" dirty="0">
              <a:solidFill>
                <a:schemeClr val="bg1"/>
              </a:solidFill>
            </a:endParaRPr>
          </a:p>
        </p:txBody>
      </p:sp>
      <p:sp>
        <p:nvSpPr>
          <p:cNvPr id="11" name="Text 9"/>
          <p:cNvSpPr/>
          <p:nvPr/>
        </p:nvSpPr>
        <p:spPr>
          <a:xfrm>
            <a:off x="7898368" y="1399580"/>
            <a:ext cx="3110865" cy="486013"/>
          </a:xfrm>
          <a:prstGeom prst="rect">
            <a:avLst/>
          </a:prstGeom>
          <a:noFill/>
          <a:ln/>
        </p:spPr>
        <p:txBody>
          <a:bodyPr wrap="square" rtlCol="0" anchor="t"/>
          <a:lstStyle/>
          <a:p>
            <a:pPr marL="0" indent="0">
              <a:lnSpc>
                <a:spcPts val="1914"/>
              </a:lnSpc>
              <a:buNone/>
            </a:pPr>
            <a:r>
              <a:rPr lang="en-US" sz="1531" dirty="0">
                <a:solidFill>
                  <a:srgbClr val="2C3249"/>
                </a:solidFill>
                <a:latin typeface="Kanit" pitchFamily="34" charset="0"/>
                <a:ea typeface="Kanit" pitchFamily="34" charset="-122"/>
                <a:cs typeface="Kanit" pitchFamily="34" charset="-120"/>
              </a:rPr>
              <a:t>Expansion of Electric Vehicles and Smart Mobility</a:t>
            </a:r>
            <a:endParaRPr lang="en-US" sz="1531" dirty="0"/>
          </a:p>
        </p:txBody>
      </p:sp>
      <p:sp>
        <p:nvSpPr>
          <p:cNvPr id="12" name="Text 10"/>
          <p:cNvSpPr/>
          <p:nvPr/>
        </p:nvSpPr>
        <p:spPr>
          <a:xfrm>
            <a:off x="7898368" y="1978819"/>
            <a:ext cx="3110865" cy="3482102"/>
          </a:xfrm>
          <a:prstGeom prst="rect">
            <a:avLst/>
          </a:prstGeom>
          <a:noFill/>
          <a:ln/>
        </p:spPr>
        <p:txBody>
          <a:bodyPr wrap="square" rtlCol="0" anchor="t"/>
          <a:lstStyle/>
          <a:p>
            <a:pPr marL="0" indent="0">
              <a:lnSpc>
                <a:spcPts val="1960"/>
              </a:lnSpc>
              <a:buNone/>
            </a:pPr>
            <a:r>
              <a:rPr lang="en-US" sz="1225" dirty="0">
                <a:solidFill>
                  <a:srgbClr val="2C3249"/>
                </a:solidFill>
                <a:latin typeface="Martel Sans" pitchFamily="34" charset="0"/>
                <a:ea typeface="Martel Sans" pitchFamily="34" charset="-122"/>
                <a:cs typeface="Martel Sans" pitchFamily="34" charset="-120"/>
              </a:rPr>
              <a:t>The rapid adoption of electric vehicles (EVs) and the emergence of smart mobility solutions are driving a surge in demand for specialized semiconductor chips and systems. These advanced automotive semiconductors must not only be energy-efficient but also capable of supporting complex features like autonomous driving, vehicle-to-grid integration, and predictive maintenance. Semiconductor firms that can innovate and stay ahead of the curve in this rapidly evolving market stand to benefit from substantial growth opportunities.</a:t>
            </a:r>
            <a:endParaRPr lang="en-US" sz="1225" dirty="0"/>
          </a:p>
        </p:txBody>
      </p:sp>
      <p:sp>
        <p:nvSpPr>
          <p:cNvPr id="13" name="Shape 11"/>
          <p:cNvSpPr/>
          <p:nvPr/>
        </p:nvSpPr>
        <p:spPr>
          <a:xfrm>
            <a:off x="3621167" y="5737860"/>
            <a:ext cx="349925" cy="349925"/>
          </a:xfrm>
          <a:prstGeom prst="roundRect">
            <a:avLst>
              <a:gd name="adj" fmla="val 20002"/>
            </a:avLst>
          </a:prstGeom>
          <a:solidFill>
            <a:srgbClr val="0070C0"/>
          </a:solidFill>
          <a:ln w="7620">
            <a:solidFill>
              <a:srgbClr val="C5D2CF"/>
            </a:solidFill>
            <a:prstDash val="solid"/>
          </a:ln>
        </p:spPr>
      </p:sp>
      <p:sp>
        <p:nvSpPr>
          <p:cNvPr id="14" name="Text 12"/>
          <p:cNvSpPr/>
          <p:nvPr/>
        </p:nvSpPr>
        <p:spPr>
          <a:xfrm>
            <a:off x="3736181" y="5766911"/>
            <a:ext cx="119896" cy="291703"/>
          </a:xfrm>
          <a:prstGeom prst="rect">
            <a:avLst/>
          </a:prstGeom>
          <a:noFill/>
          <a:ln/>
        </p:spPr>
        <p:txBody>
          <a:bodyPr wrap="none" rtlCol="0" anchor="t"/>
          <a:lstStyle/>
          <a:p>
            <a:pPr marL="0" indent="0" algn="ctr">
              <a:lnSpc>
                <a:spcPts val="2296"/>
              </a:lnSpc>
              <a:buNone/>
            </a:pPr>
            <a:r>
              <a:rPr lang="en-US" sz="1837" dirty="0">
                <a:solidFill>
                  <a:schemeClr val="bg1"/>
                </a:solidFill>
                <a:latin typeface="Kanit" pitchFamily="34" charset="0"/>
                <a:ea typeface="Kanit" pitchFamily="34" charset="-122"/>
                <a:cs typeface="Kanit" pitchFamily="34" charset="-120"/>
              </a:rPr>
              <a:t>3</a:t>
            </a:r>
            <a:endParaRPr lang="en-US" sz="1837" dirty="0">
              <a:solidFill>
                <a:schemeClr val="bg1"/>
              </a:solidFill>
            </a:endParaRPr>
          </a:p>
        </p:txBody>
      </p:sp>
      <p:sp>
        <p:nvSpPr>
          <p:cNvPr id="15" name="Text 13"/>
          <p:cNvSpPr/>
          <p:nvPr/>
        </p:nvSpPr>
        <p:spPr>
          <a:xfrm>
            <a:off x="4126587" y="5791319"/>
            <a:ext cx="3110865" cy="486013"/>
          </a:xfrm>
          <a:prstGeom prst="rect">
            <a:avLst/>
          </a:prstGeom>
          <a:noFill/>
          <a:ln/>
        </p:spPr>
        <p:txBody>
          <a:bodyPr wrap="square" rtlCol="0" anchor="t"/>
          <a:lstStyle/>
          <a:p>
            <a:pPr marL="0" indent="0">
              <a:lnSpc>
                <a:spcPts val="1914"/>
              </a:lnSpc>
              <a:buNone/>
            </a:pPr>
            <a:r>
              <a:rPr lang="en-US" sz="1531" dirty="0">
                <a:solidFill>
                  <a:srgbClr val="2C3249"/>
                </a:solidFill>
                <a:latin typeface="Kanit" pitchFamily="34" charset="0"/>
                <a:ea typeface="Kanit" pitchFamily="34" charset="-122"/>
                <a:cs typeface="Kanit" pitchFamily="34" charset="-120"/>
              </a:rPr>
              <a:t>Growing Investments in Renewable Energy Infrastructure</a:t>
            </a:r>
            <a:endParaRPr lang="en-US" sz="1531" dirty="0"/>
          </a:p>
        </p:txBody>
      </p:sp>
      <p:sp>
        <p:nvSpPr>
          <p:cNvPr id="16" name="Text 14"/>
          <p:cNvSpPr/>
          <p:nvPr/>
        </p:nvSpPr>
        <p:spPr>
          <a:xfrm>
            <a:off x="4126587" y="6370558"/>
            <a:ext cx="3110865" cy="3482102"/>
          </a:xfrm>
          <a:prstGeom prst="rect">
            <a:avLst/>
          </a:prstGeom>
          <a:noFill/>
          <a:ln/>
        </p:spPr>
        <p:txBody>
          <a:bodyPr wrap="square" rtlCol="0" anchor="t"/>
          <a:lstStyle/>
          <a:p>
            <a:pPr marL="0" indent="0">
              <a:lnSpc>
                <a:spcPts val="1960"/>
              </a:lnSpc>
              <a:buNone/>
            </a:pPr>
            <a:r>
              <a:rPr lang="en-US" sz="1225" dirty="0">
                <a:solidFill>
                  <a:srgbClr val="2C3249"/>
                </a:solidFill>
                <a:latin typeface="Martel Sans" pitchFamily="34" charset="0"/>
                <a:ea typeface="Martel Sans" pitchFamily="34" charset="-122"/>
                <a:cs typeface="Martel Sans" pitchFamily="34" charset="-120"/>
              </a:rPr>
              <a:t>As the global transition to renewable energy gains momentum, semiconductor companies are poised to capitalize on the increasing demand for power electronics, inverters, and other critical components that enable the integration of solar, wind, and other clean energy sources into the grid. Semiconductor firms that can develop and manufacture these specialized, energy-efficient products are well-positioned to experience significant growth in the years ahead, contributing to the overall sustainability of the energy sector.</a:t>
            </a:r>
            <a:endParaRPr lang="en-US" sz="1225" dirty="0"/>
          </a:p>
        </p:txBody>
      </p:sp>
      <p:sp>
        <p:nvSpPr>
          <p:cNvPr id="17" name="Shape 15"/>
          <p:cNvSpPr/>
          <p:nvPr/>
        </p:nvSpPr>
        <p:spPr>
          <a:xfrm>
            <a:off x="7392948" y="5737860"/>
            <a:ext cx="349925" cy="349925"/>
          </a:xfrm>
          <a:prstGeom prst="roundRect">
            <a:avLst>
              <a:gd name="adj" fmla="val 20002"/>
            </a:avLst>
          </a:prstGeom>
          <a:solidFill>
            <a:srgbClr val="0070C0"/>
          </a:solidFill>
          <a:ln w="7620">
            <a:solidFill>
              <a:srgbClr val="C5D2CF"/>
            </a:solidFill>
            <a:prstDash val="solid"/>
          </a:ln>
        </p:spPr>
      </p:sp>
      <p:sp>
        <p:nvSpPr>
          <p:cNvPr id="18" name="Text 16"/>
          <p:cNvSpPr/>
          <p:nvPr/>
        </p:nvSpPr>
        <p:spPr>
          <a:xfrm>
            <a:off x="7504748" y="5766911"/>
            <a:ext cx="126206" cy="291703"/>
          </a:xfrm>
          <a:prstGeom prst="rect">
            <a:avLst/>
          </a:prstGeom>
          <a:noFill/>
          <a:ln/>
        </p:spPr>
        <p:txBody>
          <a:bodyPr wrap="none" rtlCol="0" anchor="t"/>
          <a:lstStyle/>
          <a:p>
            <a:pPr marL="0" indent="0" algn="ctr">
              <a:lnSpc>
                <a:spcPts val="2296"/>
              </a:lnSpc>
              <a:buNone/>
            </a:pPr>
            <a:r>
              <a:rPr lang="en-US" sz="1837" dirty="0">
                <a:solidFill>
                  <a:schemeClr val="bg1"/>
                </a:solidFill>
                <a:latin typeface="Kanit" pitchFamily="34" charset="0"/>
                <a:ea typeface="Kanit" pitchFamily="34" charset="-122"/>
                <a:cs typeface="Kanit" pitchFamily="34" charset="-120"/>
              </a:rPr>
              <a:t>4</a:t>
            </a:r>
            <a:endParaRPr lang="en-US" sz="1837" dirty="0">
              <a:solidFill>
                <a:schemeClr val="bg1"/>
              </a:solidFill>
            </a:endParaRPr>
          </a:p>
        </p:txBody>
      </p:sp>
      <p:sp>
        <p:nvSpPr>
          <p:cNvPr id="19" name="Text 17"/>
          <p:cNvSpPr/>
          <p:nvPr/>
        </p:nvSpPr>
        <p:spPr>
          <a:xfrm>
            <a:off x="7898368" y="5791319"/>
            <a:ext cx="3110865" cy="486013"/>
          </a:xfrm>
          <a:prstGeom prst="rect">
            <a:avLst/>
          </a:prstGeom>
          <a:noFill/>
          <a:ln/>
        </p:spPr>
        <p:txBody>
          <a:bodyPr wrap="square" rtlCol="0" anchor="t"/>
          <a:lstStyle/>
          <a:p>
            <a:pPr marL="0" indent="0">
              <a:lnSpc>
                <a:spcPts val="1914"/>
              </a:lnSpc>
              <a:buNone/>
            </a:pPr>
            <a:r>
              <a:rPr lang="en-US" sz="1531" dirty="0">
                <a:solidFill>
                  <a:srgbClr val="2C3249"/>
                </a:solidFill>
                <a:latin typeface="Kanit" pitchFamily="34" charset="0"/>
                <a:ea typeface="Kanit" pitchFamily="34" charset="-122"/>
                <a:cs typeface="Kanit" pitchFamily="34" charset="-120"/>
              </a:rPr>
              <a:t>Emergence of Circular Economy Business Models</a:t>
            </a:r>
            <a:endParaRPr lang="en-US" sz="1531" dirty="0"/>
          </a:p>
        </p:txBody>
      </p:sp>
      <p:sp>
        <p:nvSpPr>
          <p:cNvPr id="20" name="Text 18"/>
          <p:cNvSpPr/>
          <p:nvPr/>
        </p:nvSpPr>
        <p:spPr>
          <a:xfrm>
            <a:off x="7898368" y="6370558"/>
            <a:ext cx="3110865" cy="3482102"/>
          </a:xfrm>
          <a:prstGeom prst="rect">
            <a:avLst/>
          </a:prstGeom>
          <a:noFill/>
          <a:ln/>
        </p:spPr>
        <p:txBody>
          <a:bodyPr wrap="square" rtlCol="0" anchor="t"/>
          <a:lstStyle/>
          <a:p>
            <a:pPr marL="0" indent="0">
              <a:lnSpc>
                <a:spcPts val="1960"/>
              </a:lnSpc>
              <a:buNone/>
            </a:pPr>
            <a:r>
              <a:rPr lang="en-US" sz="1225" dirty="0">
                <a:solidFill>
                  <a:srgbClr val="2C3249"/>
                </a:solidFill>
                <a:latin typeface="Martel Sans" pitchFamily="34" charset="0"/>
                <a:ea typeface="Martel Sans" pitchFamily="34" charset="-122"/>
                <a:cs typeface="Martel Sans" pitchFamily="34" charset="-120"/>
              </a:rPr>
              <a:t>The semiconductor industry's adoption of circular economy principles, such as product-as-a-service and comprehensive recycling programs, is creating new revenue streams and growth opportunities. By shifting away from the traditional linear "take-make-waste" model, semiconductor companies can extend the lifespan of their products, recover valuable materials, and position themselves as leaders in sustainable business practices, all of which can contribute to their long-term financial success and market expansion.</a:t>
            </a:r>
            <a:endParaRPr lang="en-US" sz="1225" dirty="0"/>
          </a:p>
        </p:txBody>
      </p:sp>
      <p:pic>
        <p:nvPicPr>
          <p:cNvPr id="22" name="Picture 21">
            <a:extLst>
              <a:ext uri="{FF2B5EF4-FFF2-40B4-BE49-F238E27FC236}">
                <a16:creationId xmlns:a16="http://schemas.microsoft.com/office/drawing/2014/main" id="{3CA981B9-D430-4A8E-8212-7D2947DD6F33}"/>
              </a:ext>
            </a:extLst>
          </p:cNvPr>
          <p:cNvPicPr>
            <a:picLocks noChangeAspect="1"/>
          </p:cNvPicPr>
          <p:nvPr/>
        </p:nvPicPr>
        <p:blipFill>
          <a:blip r:embed="rId3"/>
          <a:stretch>
            <a:fillRect/>
          </a:stretch>
        </p:blipFill>
        <p:spPr>
          <a:xfrm>
            <a:off x="1812740" y="270219"/>
            <a:ext cx="1286933" cy="12869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0910"/>
          </a:xfrm>
          <a:prstGeom prst="rect">
            <a:avLst/>
          </a:prstGeom>
          <a:solidFill>
            <a:srgbClr val="FFFFFF"/>
          </a:solidFill>
          <a:ln/>
        </p:spPr>
      </p:sp>
      <p:sp>
        <p:nvSpPr>
          <p:cNvPr id="4" name="Text 2"/>
          <p:cNvSpPr/>
          <p:nvPr/>
        </p:nvSpPr>
        <p:spPr>
          <a:xfrm>
            <a:off x="3373754" y="456367"/>
            <a:ext cx="8107045" cy="1037273"/>
          </a:xfrm>
          <a:prstGeom prst="rect">
            <a:avLst/>
          </a:prstGeom>
          <a:noFill/>
          <a:ln/>
        </p:spPr>
        <p:txBody>
          <a:bodyPr wrap="square" rtlCol="0" anchor="t"/>
          <a:lstStyle/>
          <a:p>
            <a:pPr marL="0" indent="0">
              <a:lnSpc>
                <a:spcPts val="4084"/>
              </a:lnSpc>
              <a:buNone/>
            </a:pPr>
            <a:r>
              <a:rPr lang="en-US" sz="3267" dirty="0">
                <a:solidFill>
                  <a:srgbClr val="272D45"/>
                </a:solidFill>
                <a:latin typeface="Kanit" pitchFamily="34" charset="0"/>
                <a:ea typeface="Kanit" pitchFamily="34" charset="-122"/>
                <a:cs typeface="Kanit" pitchFamily="34" charset="-120"/>
              </a:rPr>
              <a:t>Future Potential and Roadmap for Sustainable Semiconductors</a:t>
            </a:r>
            <a:endParaRPr lang="en-US" sz="3267" dirty="0"/>
          </a:p>
        </p:txBody>
      </p:sp>
      <p:sp>
        <p:nvSpPr>
          <p:cNvPr id="5" name="Text 3"/>
          <p:cNvSpPr/>
          <p:nvPr/>
        </p:nvSpPr>
        <p:spPr>
          <a:xfrm>
            <a:off x="3373755" y="1825466"/>
            <a:ext cx="7882890" cy="1593056"/>
          </a:xfrm>
          <a:prstGeom prst="rect">
            <a:avLst/>
          </a:prstGeom>
          <a:noFill/>
          <a:ln/>
        </p:spPr>
        <p:txBody>
          <a:bodyPr wrap="square" rtlCol="0" anchor="t"/>
          <a:lstStyle/>
          <a:p>
            <a:pPr marL="0" indent="0">
              <a:lnSpc>
                <a:spcPts val="2091"/>
              </a:lnSpc>
              <a:buNone/>
            </a:pPr>
            <a:r>
              <a:rPr lang="en-US" sz="1307" dirty="0">
                <a:solidFill>
                  <a:srgbClr val="2C3249"/>
                </a:solidFill>
                <a:latin typeface="Martel Sans" pitchFamily="34" charset="0"/>
                <a:ea typeface="Martel Sans" pitchFamily="34" charset="-122"/>
                <a:cs typeface="Martel Sans" pitchFamily="34" charset="-120"/>
              </a:rPr>
              <a:t>As the semiconductor industry continues its journey towards sustainability, the future holds immense potential for groundbreaking advancements that will shape the path towards a greener, more efficient, and more resilient electronics ecosystem. Building upon the industry's current efforts in areas like AI-driven design, renewable energy integration, and circular economy principles, semiconductor companies are poised to embark on an ambitious roadmap that will unlock new levels of environmental stewardship and technological innovation.</a:t>
            </a:r>
            <a:endParaRPr lang="en-US" sz="1307" dirty="0"/>
          </a:p>
        </p:txBody>
      </p:sp>
      <p:sp>
        <p:nvSpPr>
          <p:cNvPr id="6" name="Text 4"/>
          <p:cNvSpPr/>
          <p:nvPr/>
        </p:nvSpPr>
        <p:spPr>
          <a:xfrm>
            <a:off x="3373755" y="3605213"/>
            <a:ext cx="7882890" cy="2124075"/>
          </a:xfrm>
          <a:prstGeom prst="rect">
            <a:avLst/>
          </a:prstGeom>
          <a:noFill/>
          <a:ln/>
        </p:spPr>
        <p:txBody>
          <a:bodyPr wrap="square" rtlCol="0" anchor="t"/>
          <a:lstStyle/>
          <a:p>
            <a:pPr marL="0" indent="0">
              <a:lnSpc>
                <a:spcPts val="2091"/>
              </a:lnSpc>
              <a:buNone/>
            </a:pPr>
            <a:r>
              <a:rPr lang="en-US" sz="1307" dirty="0">
                <a:solidFill>
                  <a:srgbClr val="2C3249"/>
                </a:solidFill>
                <a:latin typeface="Martel Sans" pitchFamily="34" charset="0"/>
                <a:ea typeface="Martel Sans" pitchFamily="34" charset="-122"/>
                <a:cs typeface="Martel Sans" pitchFamily="34" charset="-120"/>
              </a:rPr>
              <a:t>At the forefront of this roadmap is the pursuit of </a:t>
            </a:r>
            <a:r>
              <a:rPr lang="en-US" sz="1307" b="1" dirty="0">
                <a:solidFill>
                  <a:srgbClr val="2C3249"/>
                </a:solidFill>
                <a:latin typeface="Martel Sans" pitchFamily="34" charset="0"/>
                <a:ea typeface="Martel Sans" pitchFamily="34" charset="-122"/>
                <a:cs typeface="Martel Sans" pitchFamily="34" charset="-120"/>
              </a:rPr>
              <a:t>carbon neutrality and net-zero emissions</a:t>
            </a:r>
            <a:r>
              <a:rPr lang="en-US" sz="1307" dirty="0">
                <a:solidFill>
                  <a:srgbClr val="2C3249"/>
                </a:solidFill>
                <a:latin typeface="Martel Sans" pitchFamily="34" charset="0"/>
                <a:ea typeface="Martel Sans" pitchFamily="34" charset="-122"/>
                <a:cs typeface="Martel Sans" pitchFamily="34" charset="-120"/>
              </a:rPr>
              <a:t> across the entire semiconductor value chain. Through the strategic deployment of advanced energy management systems, the widespread adoption of renewable power sources, and the development of highly efficient, waste-minimizing manufacturing processes, semiconductor firms will work towards eliminating their carbon footprint and leading the charge in the fight against climate change. </a:t>
            </a:r>
            <a:r>
              <a:rPr lang="en-US" sz="1307" i="1" dirty="0">
                <a:solidFill>
                  <a:srgbClr val="2C3249"/>
                </a:solidFill>
                <a:latin typeface="Martel Sans" pitchFamily="34" charset="0"/>
                <a:ea typeface="Martel Sans" pitchFamily="34" charset="-122"/>
                <a:cs typeface="Martel Sans" pitchFamily="34" charset="-120"/>
              </a:rPr>
              <a:t>This commitment to environmental sustainability will not only burnish their corporate image but also open up new market opportunities and strengthen their competitive position as eco-conscious consumers and industries demand greener electronics.</a:t>
            </a:r>
            <a:endParaRPr lang="en-US" sz="1307" dirty="0"/>
          </a:p>
        </p:txBody>
      </p:sp>
      <p:sp>
        <p:nvSpPr>
          <p:cNvPr id="7" name="Text 5"/>
          <p:cNvSpPr/>
          <p:nvPr/>
        </p:nvSpPr>
        <p:spPr>
          <a:xfrm>
            <a:off x="3373755" y="5915978"/>
            <a:ext cx="7882890" cy="1858566"/>
          </a:xfrm>
          <a:prstGeom prst="rect">
            <a:avLst/>
          </a:prstGeom>
          <a:noFill/>
          <a:ln/>
        </p:spPr>
        <p:txBody>
          <a:bodyPr wrap="square" rtlCol="0" anchor="t"/>
          <a:lstStyle/>
          <a:p>
            <a:pPr marL="0" indent="0">
              <a:lnSpc>
                <a:spcPts val="2091"/>
              </a:lnSpc>
              <a:buNone/>
            </a:pPr>
            <a:r>
              <a:rPr lang="en-US" sz="1307" dirty="0">
                <a:solidFill>
                  <a:srgbClr val="2C3249"/>
                </a:solidFill>
                <a:latin typeface="Martel Sans" pitchFamily="34" charset="0"/>
                <a:ea typeface="Martel Sans" pitchFamily="34" charset="-122"/>
                <a:cs typeface="Martel Sans" pitchFamily="34" charset="-120"/>
              </a:rPr>
              <a:t>Parallel to the drive for net-zero emissions, the semiconductor industry will also intensify its focus on </a:t>
            </a:r>
            <a:r>
              <a:rPr lang="en-US" sz="1307" b="1" dirty="0">
                <a:solidFill>
                  <a:srgbClr val="2C3249"/>
                </a:solidFill>
                <a:latin typeface="Martel Sans" pitchFamily="34" charset="0"/>
                <a:ea typeface="Martel Sans" pitchFamily="34" charset="-122"/>
                <a:cs typeface="Martel Sans" pitchFamily="34" charset="-120"/>
              </a:rPr>
              <a:t>material circularity and resource efficiency</a:t>
            </a:r>
            <a:r>
              <a:rPr lang="en-US" sz="1307" dirty="0">
                <a:solidFill>
                  <a:srgbClr val="2C3249"/>
                </a:solidFill>
                <a:latin typeface="Martel Sans" pitchFamily="34" charset="0"/>
                <a:ea typeface="Martel Sans" pitchFamily="34" charset="-122"/>
                <a:cs typeface="Martel Sans" pitchFamily="34" charset="-120"/>
              </a:rPr>
              <a:t>. Innovative recycling technologies, enhanced product design for disassembly, and the expansion of take-back programs will enable semiconductor companies to recover and reuse an ever-greater proportion of critical materials, such as silicon, rare earth elements, and precious metals. By embracing the principles of the circular economy, the industry will not only reduce waste and environmental impact but also secure access to valuable resources, enhancing its long-term resilience and profitability.</a:t>
            </a:r>
            <a:endParaRPr lang="en-US" sz="1307" dirty="0"/>
          </a:p>
        </p:txBody>
      </p:sp>
      <p:pic>
        <p:nvPicPr>
          <p:cNvPr id="4098" name="Picture 2" descr="Roadmap - Free business icons">
            <a:extLst>
              <a:ext uri="{FF2B5EF4-FFF2-40B4-BE49-F238E27FC236}">
                <a16:creationId xmlns:a16="http://schemas.microsoft.com/office/drawing/2014/main" id="{56BCCBEF-5656-46FB-A2AA-60A111FE5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33" y="351709"/>
            <a:ext cx="1473757" cy="1473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Friends in a video call"/>
          <p:cNvPicPr>
            <a:picLocks noChangeAspect="1"/>
          </p:cNvPicPr>
          <p:nvPr/>
        </p:nvPicPr>
        <p:blipFill>
          <a:blip r:embed="rId4"/>
          <a:srcRect/>
          <a:stretch/>
        </p:blipFill>
        <p:spPr>
          <a:xfrm>
            <a:off x="7315201" y="-1"/>
            <a:ext cx="7322820" cy="8229599"/>
          </a:xfrm>
          <a:prstGeom prst="rect">
            <a:avLst/>
          </a:prstGeom>
        </p:spPr>
      </p:pic>
      <p:sp>
        <p:nvSpPr>
          <p:cNvPr id="5" name="Text 1"/>
          <p:cNvSpPr/>
          <p:nvPr/>
        </p:nvSpPr>
        <p:spPr>
          <a:xfrm>
            <a:off x="970358" y="3420427"/>
            <a:ext cx="7477601" cy="1388745"/>
          </a:xfrm>
          <a:prstGeom prst="rect">
            <a:avLst/>
          </a:prstGeom>
          <a:noFill/>
          <a:ln/>
        </p:spPr>
        <p:txBody>
          <a:bodyPr wrap="squar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Contact us</a:t>
            </a:r>
            <a:endParaRPr lang="en-US" sz="4374" dirty="0"/>
          </a:p>
        </p:txBody>
      </p:sp>
      <p:sp>
        <p:nvSpPr>
          <p:cNvPr id="6" name="Text 2"/>
          <p:cNvSpPr/>
          <p:nvPr/>
        </p:nvSpPr>
        <p:spPr>
          <a:xfrm>
            <a:off x="977978" y="4292888"/>
            <a:ext cx="7477601" cy="2843213"/>
          </a:xfrm>
          <a:prstGeom prst="rect">
            <a:avLst/>
          </a:prstGeom>
          <a:noFill/>
          <a:ln/>
        </p:spPr>
        <p:txBody>
          <a:bodyPr wrap="square" rtlCol="0" anchor="t"/>
          <a:lstStyle/>
          <a:p>
            <a:pPr marL="0" indent="0">
              <a:lnSpc>
                <a:spcPts val="2799"/>
              </a:lnSpc>
              <a:buNone/>
            </a:pPr>
            <a:r>
              <a:rPr lang="en-US" sz="2800" dirty="0">
                <a:solidFill>
                  <a:srgbClr val="272525"/>
                </a:solidFill>
                <a:latin typeface="Eudoxus Sans" pitchFamily="34" charset="0"/>
                <a:ea typeface="Eudoxus Sans" pitchFamily="34" charset="-122"/>
                <a:hlinkClick r:id="rId5"/>
              </a:rPr>
              <a:t>www.clustiv.com</a:t>
            </a:r>
            <a:endParaRPr lang="en-US" sz="2800" dirty="0"/>
          </a:p>
        </p:txBody>
      </p:sp>
    </p:spTree>
    <p:extLst>
      <p:ext uri="{BB962C8B-B14F-4D97-AF65-F5344CB8AC3E}">
        <p14:creationId xmlns:p14="http://schemas.microsoft.com/office/powerpoint/2010/main" val="32016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408245" y="1114662"/>
            <a:ext cx="9968111" cy="2563535"/>
          </a:xfrm>
          <a:prstGeom prst="rect">
            <a:avLst/>
          </a:prstGeom>
          <a:noFill/>
          <a:ln/>
        </p:spPr>
        <p:txBody>
          <a:bodyPr wrap="square" rtlCol="0" anchor="t"/>
          <a:lstStyle/>
          <a:p>
            <a:pPr marL="0" indent="0" algn="ctr">
              <a:lnSpc>
                <a:spcPts val="6729"/>
              </a:lnSpc>
              <a:buNone/>
            </a:pPr>
            <a:r>
              <a:rPr lang="en-US" sz="5383" dirty="0">
                <a:solidFill>
                  <a:srgbClr val="272D45"/>
                </a:solidFill>
                <a:latin typeface="Kanit" pitchFamily="34" charset="0"/>
                <a:ea typeface="Kanit" pitchFamily="34" charset="-122"/>
                <a:cs typeface="Kanit" pitchFamily="34" charset="-120"/>
              </a:rPr>
              <a:t>Sustainability in Semiconductor Industry</a:t>
            </a:r>
            <a:endParaRPr lang="en-US" sz="5383" dirty="0"/>
          </a:p>
        </p:txBody>
      </p:sp>
      <p:sp>
        <p:nvSpPr>
          <p:cNvPr id="6" name="Text 3"/>
          <p:cNvSpPr/>
          <p:nvPr/>
        </p:nvSpPr>
        <p:spPr>
          <a:xfrm>
            <a:off x="750689" y="3678197"/>
            <a:ext cx="7657862" cy="2535555"/>
          </a:xfrm>
          <a:prstGeom prst="rect">
            <a:avLst/>
          </a:prstGeom>
          <a:noFill/>
          <a:ln/>
        </p:spPr>
        <p:txBody>
          <a:bodyPr wrap="square" rtlCol="0" anchor="t"/>
          <a:lstStyle/>
          <a:p>
            <a:pPr marL="0" indent="0" algn="just">
              <a:lnSpc>
                <a:spcPts val="2497"/>
              </a:lnSpc>
              <a:buNone/>
            </a:pPr>
            <a:r>
              <a:rPr lang="en-US" dirty="0">
                <a:solidFill>
                  <a:srgbClr val="2C3249"/>
                </a:solidFill>
                <a:latin typeface="Martel Sans" pitchFamily="34" charset="0"/>
                <a:ea typeface="Martel Sans" pitchFamily="34" charset="-122"/>
                <a:cs typeface="Martel Sans" pitchFamily="34" charset="-120"/>
              </a:rPr>
              <a:t>The semiconductor industry is at the heart of modern technology, powering everything from smartphones and laptops to electric vehicles and industrial automation. As the demand for these technologies continues to grow, so too does the need for sustainable practices throughout the semiconductor supply chain. From energy-efficient manufacturing processes to the development of greener materials and recycling initiatives, the semiconductor industry is embracing a holistic approach to sustainability that will shape the future of electronics and beyond.</a:t>
            </a:r>
            <a:endParaRPr lang="en-US" dirty="0"/>
          </a:p>
        </p:txBody>
      </p:sp>
      <p:sp>
        <p:nvSpPr>
          <p:cNvPr id="7" name="Shape 4"/>
          <p:cNvSpPr/>
          <p:nvPr/>
        </p:nvSpPr>
        <p:spPr>
          <a:xfrm>
            <a:off x="743069" y="6765846"/>
            <a:ext cx="316944" cy="316944"/>
          </a:xfrm>
          <a:prstGeom prst="roundRect">
            <a:avLst>
              <a:gd name="adj" fmla="val 28847637"/>
            </a:avLst>
          </a:prstGeom>
          <a:noFill/>
          <a:ln w="7620">
            <a:solidFill>
              <a:srgbClr val="FFFFFF"/>
            </a:solidFill>
            <a:prstDash val="soli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296233"/>
            <a:ext cx="10554414" cy="1388745"/>
          </a:xfrm>
          <a:prstGeom prst="rect">
            <a:avLst/>
          </a:prstGeom>
          <a:noFill/>
          <a:ln/>
        </p:spPr>
        <p:txBody>
          <a:bodyPr wrap="squar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AI and GenAI in Automotive and Manufacturing Processes</a:t>
            </a:r>
            <a:endParaRPr lang="en-US" sz="4374" dirty="0"/>
          </a:p>
        </p:txBody>
      </p:sp>
      <p:sp>
        <p:nvSpPr>
          <p:cNvPr id="5" name="Text 3"/>
          <p:cNvSpPr/>
          <p:nvPr/>
        </p:nvSpPr>
        <p:spPr>
          <a:xfrm>
            <a:off x="2037993" y="3129320"/>
            <a:ext cx="10554414" cy="1421606"/>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The semiconductor industry is poised to harness the transformative power of artificial intelligence (AI) and generative AI (GenAI) to revolutionize automotive and manufacturing processes. By integrating AI-driven technologies into semiconductor design, production, and supply chain management, companies can achieve unprecedented levels of efficiency, quality, and sustainability.</a:t>
            </a:r>
            <a:endParaRPr lang="en-US" sz="1750" dirty="0"/>
          </a:p>
        </p:txBody>
      </p:sp>
      <p:sp>
        <p:nvSpPr>
          <p:cNvPr id="6" name="Text 4"/>
          <p:cNvSpPr/>
          <p:nvPr/>
        </p:nvSpPr>
        <p:spPr>
          <a:xfrm>
            <a:off x="2037993" y="4800838"/>
            <a:ext cx="10554414" cy="2132409"/>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In automotive manufacturing, AI-powered systems can optimize complex assembly lines, predict maintenance needs, and streamline logistics. GenAI techniques, such as machine learning and neural networks, can assist in the design of energy-efficient semiconductor chips that power the next generation of electric vehicles. These advanced technologies can also help semiconductor manufacturers reduce waste, minimize energy consumption, and improve overall environmental performance.</a:t>
            </a:r>
            <a:endParaRPr lang="en-US" sz="1750" dirty="0"/>
          </a:p>
        </p:txBody>
      </p:sp>
      <p:pic>
        <p:nvPicPr>
          <p:cNvPr id="9" name="Graphic 8" descr="Robot with solid fill">
            <a:extLst>
              <a:ext uri="{FF2B5EF4-FFF2-40B4-BE49-F238E27FC236}">
                <a16:creationId xmlns:a16="http://schemas.microsoft.com/office/drawing/2014/main" id="{E78594A7-4E3B-4BCE-B314-4AEB4A784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534" y="1465564"/>
            <a:ext cx="1176034" cy="11760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175891" y="1093232"/>
            <a:ext cx="7765018" cy="1149191"/>
          </a:xfrm>
          <a:prstGeom prst="rect">
            <a:avLst/>
          </a:prstGeom>
          <a:noFill/>
          <a:ln/>
        </p:spPr>
        <p:txBody>
          <a:bodyPr wrap="square" rtlCol="0" anchor="t"/>
          <a:lstStyle/>
          <a:p>
            <a:pPr marL="0" indent="0">
              <a:lnSpc>
                <a:spcPts val="4525"/>
              </a:lnSpc>
              <a:buNone/>
            </a:pPr>
            <a:r>
              <a:rPr lang="en-US" sz="3620" dirty="0">
                <a:solidFill>
                  <a:srgbClr val="272D45"/>
                </a:solidFill>
                <a:latin typeface="Kanit" pitchFamily="34" charset="0"/>
                <a:ea typeface="Kanit" pitchFamily="34" charset="-122"/>
                <a:cs typeface="Kanit" pitchFamily="34" charset="-120"/>
              </a:rPr>
              <a:t>Renewable Energy in Semiconductor Production</a:t>
            </a:r>
            <a:endParaRPr lang="en-US" sz="3620" dirty="0"/>
          </a:p>
        </p:txBody>
      </p:sp>
      <p:sp>
        <p:nvSpPr>
          <p:cNvPr id="6" name="Text 3"/>
          <p:cNvSpPr/>
          <p:nvPr/>
        </p:nvSpPr>
        <p:spPr>
          <a:xfrm>
            <a:off x="6175891" y="2518172"/>
            <a:ext cx="7765018" cy="2352675"/>
          </a:xfrm>
          <a:prstGeom prst="rect">
            <a:avLst/>
          </a:prstGeom>
          <a:noFill/>
          <a:ln/>
        </p:spPr>
        <p:txBody>
          <a:bodyPr wrap="square" rtlCol="0" anchor="t"/>
          <a:lstStyle/>
          <a:p>
            <a:pPr marL="0" indent="0">
              <a:lnSpc>
                <a:spcPts val="2317"/>
              </a:lnSpc>
              <a:buNone/>
            </a:pPr>
            <a:r>
              <a:rPr lang="en-US" sz="1448" dirty="0">
                <a:solidFill>
                  <a:srgbClr val="2C3249"/>
                </a:solidFill>
                <a:latin typeface="Martel Sans" pitchFamily="34" charset="0"/>
                <a:ea typeface="Martel Sans" pitchFamily="34" charset="-122"/>
                <a:cs typeface="Martel Sans" pitchFamily="34" charset="-120"/>
              </a:rPr>
              <a:t>As the semiconductor industry grapples with the environmental impact of its energy-intensive manufacturing processes, the adoption of renewable energy sources has emerged as a crucial strategy for achieving sustainability. Semiconductor fabs, with their high-powered equipment and constant energy demands, are prime candidates for the integration of solar, wind, and other clean energy solutions. By harnessing the power of the sun and wind, these facilities can significantly reduce their carbon footprint, aligning with the industry's broader goals of mitigating climate change and minimizing its environmental footprint.</a:t>
            </a:r>
            <a:endParaRPr lang="en-US" sz="1448" dirty="0"/>
          </a:p>
        </p:txBody>
      </p:sp>
      <p:sp>
        <p:nvSpPr>
          <p:cNvPr id="7" name="Text 4"/>
          <p:cNvSpPr/>
          <p:nvPr/>
        </p:nvSpPr>
        <p:spPr>
          <a:xfrm>
            <a:off x="6175891" y="5077658"/>
            <a:ext cx="7765018" cy="2058591"/>
          </a:xfrm>
          <a:prstGeom prst="rect">
            <a:avLst/>
          </a:prstGeom>
          <a:noFill/>
          <a:ln/>
        </p:spPr>
        <p:txBody>
          <a:bodyPr wrap="square" rtlCol="0" anchor="t"/>
          <a:lstStyle/>
          <a:p>
            <a:pPr marL="0" indent="0">
              <a:lnSpc>
                <a:spcPts val="2317"/>
              </a:lnSpc>
              <a:buNone/>
            </a:pPr>
            <a:r>
              <a:rPr lang="en-US" sz="1448" dirty="0">
                <a:solidFill>
                  <a:srgbClr val="2C3249"/>
                </a:solidFill>
                <a:latin typeface="Martel Sans" pitchFamily="34" charset="0"/>
                <a:ea typeface="Martel Sans" pitchFamily="34" charset="-122"/>
                <a:cs typeface="Martel Sans" pitchFamily="34" charset="-120"/>
              </a:rPr>
              <a:t>Leading semiconductor companies have already taken bold steps in this direction, investing in on-site renewable energy generation, entering into power purchase agreements with renewable energy providers, and exploring innovative energy storage technologies to ensure a reliable and sustainable power supply. These initiatives not only contribute to the company's sustainability efforts but also serve as a model for the entire industry, inspiring others to follow suit and accelerate the transition towards a greener, more eco-friendly semiconductor ecosystem.</a:t>
            </a:r>
            <a:endParaRPr lang="en-US" sz="144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04148" y="933688"/>
            <a:ext cx="7535704" cy="1340168"/>
          </a:xfrm>
          <a:prstGeom prst="rect">
            <a:avLst/>
          </a:prstGeom>
          <a:noFill/>
          <a:ln/>
        </p:spPr>
        <p:txBody>
          <a:bodyPr wrap="square" rtlCol="0" anchor="t"/>
          <a:lstStyle/>
          <a:p>
            <a:pPr marL="0" indent="0">
              <a:lnSpc>
                <a:spcPts val="5277"/>
              </a:lnSpc>
              <a:buNone/>
            </a:pPr>
            <a:r>
              <a:rPr lang="en-US" sz="4222" dirty="0">
                <a:solidFill>
                  <a:srgbClr val="272D45"/>
                </a:solidFill>
                <a:latin typeface="Kanit" pitchFamily="34" charset="0"/>
                <a:ea typeface="Kanit" pitchFamily="34" charset="-122"/>
                <a:cs typeface="Kanit" pitchFamily="34" charset="-120"/>
              </a:rPr>
              <a:t>Sustainability in Automotive Semiconductor Chipsets</a:t>
            </a:r>
            <a:endParaRPr lang="en-US" sz="4222" dirty="0"/>
          </a:p>
        </p:txBody>
      </p:sp>
      <p:sp>
        <p:nvSpPr>
          <p:cNvPr id="6" name="Text 3"/>
          <p:cNvSpPr/>
          <p:nvPr/>
        </p:nvSpPr>
        <p:spPr>
          <a:xfrm>
            <a:off x="804148" y="2595443"/>
            <a:ext cx="7535704" cy="2058114"/>
          </a:xfrm>
          <a:prstGeom prst="rect">
            <a:avLst/>
          </a:prstGeom>
          <a:noFill/>
          <a:ln/>
        </p:spPr>
        <p:txBody>
          <a:bodyPr wrap="square" rtlCol="0" anchor="t"/>
          <a:lstStyle/>
          <a:p>
            <a:pPr marL="0" indent="0">
              <a:lnSpc>
                <a:spcPts val="2702"/>
              </a:lnSpc>
              <a:buNone/>
            </a:pPr>
            <a:r>
              <a:rPr lang="en-US" sz="1689" dirty="0">
                <a:solidFill>
                  <a:srgbClr val="2C3249"/>
                </a:solidFill>
                <a:latin typeface="Martel Sans" pitchFamily="34" charset="0"/>
                <a:ea typeface="Martel Sans" pitchFamily="34" charset="-122"/>
                <a:cs typeface="Martel Sans" pitchFamily="34" charset="-120"/>
              </a:rPr>
              <a:t>As the automotive industry accelerates its transition towards electric and autonomous vehicles, the underlying semiconductor chips that power these advanced systems have become a critical focus for sustainability efforts. Semiconductor manufacturers are now tasking themselves with developing more energy-efficient, environmentally-friendly chipsets that can help reduce the carbon footprint of the next generation of vehicles.</a:t>
            </a:r>
            <a:endParaRPr lang="en-US" sz="1689" dirty="0"/>
          </a:p>
        </p:txBody>
      </p:sp>
      <p:sp>
        <p:nvSpPr>
          <p:cNvPr id="7" name="Text 4"/>
          <p:cNvSpPr/>
          <p:nvPr/>
        </p:nvSpPr>
        <p:spPr>
          <a:xfrm>
            <a:off x="804148" y="4894778"/>
            <a:ext cx="7535704" cy="2401133"/>
          </a:xfrm>
          <a:prstGeom prst="rect">
            <a:avLst/>
          </a:prstGeom>
          <a:noFill/>
          <a:ln/>
        </p:spPr>
        <p:txBody>
          <a:bodyPr wrap="square" rtlCol="0" anchor="t"/>
          <a:lstStyle/>
          <a:p>
            <a:pPr marL="0" indent="0">
              <a:lnSpc>
                <a:spcPts val="2702"/>
              </a:lnSpc>
              <a:buNone/>
            </a:pPr>
            <a:r>
              <a:rPr lang="en-US" sz="1689" dirty="0">
                <a:solidFill>
                  <a:srgbClr val="2C3249"/>
                </a:solidFill>
                <a:latin typeface="Martel Sans" pitchFamily="34" charset="0"/>
                <a:ea typeface="Martel Sans" pitchFamily="34" charset="-122"/>
                <a:cs typeface="Martel Sans" pitchFamily="34" charset="-120"/>
              </a:rPr>
              <a:t>Through the integration of AI-driven design techniques and the adoption of innovative manufacturing processes, semiconductor companies are engineering chipsets that optimize power consumption, minimize waste, and enable the integration of renewable energy sources. These advancements not only support the broader sustainability goals of the automotive industry but also position the semiconductor sector as a key enabler of a more sustainable future for transportation.</a:t>
            </a:r>
            <a:endParaRPr lang="en-US" sz="168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754975"/>
            <a:ext cx="9822775" cy="694373"/>
          </a:xfrm>
          <a:prstGeom prst="rect">
            <a:avLst/>
          </a:prstGeom>
          <a:noFill/>
          <a:ln/>
        </p:spPr>
        <p:txBody>
          <a:bodyPr wrap="none" rtlCol="0" anchor="t"/>
          <a:lstStyle/>
          <a:p>
            <a:pPr marL="0" indent="0">
              <a:lnSpc>
                <a:spcPts val="5468"/>
              </a:lnSpc>
              <a:buNone/>
            </a:pPr>
            <a:r>
              <a:rPr lang="en-US" sz="4374" dirty="0">
                <a:solidFill>
                  <a:srgbClr val="272D45"/>
                </a:solidFill>
                <a:latin typeface="Kanit" pitchFamily="34" charset="0"/>
                <a:ea typeface="Kanit" pitchFamily="34" charset="-122"/>
                <a:cs typeface="Kanit" pitchFamily="34" charset="-120"/>
              </a:rPr>
              <a:t>AI-driven Chipset Design and Innovation</a:t>
            </a:r>
            <a:endParaRPr lang="en-US" sz="4374" dirty="0"/>
          </a:p>
        </p:txBody>
      </p:sp>
      <p:sp>
        <p:nvSpPr>
          <p:cNvPr id="5" name="Text 3"/>
          <p:cNvSpPr/>
          <p:nvPr/>
        </p:nvSpPr>
        <p:spPr>
          <a:xfrm>
            <a:off x="2037993" y="1893689"/>
            <a:ext cx="10554414"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The semiconductor industry is at the forefront of harnessing the transformative power of artificial intelligence (AI) to drive groundbreaking innovations in chipset design. By integrating AI-powered tools and techniques into the design process, semiconductor companies are able to unlock new levels of efficiency, performance, and sustainability. Generative AI models, for instance, can assist engineers in exploring a vast array of design possibilities, rapidly iterating on concepts, and identifying optimal solutions that maximize energy efficiency, reduce material waste, and enable the integration of renewable energy sources.</a:t>
            </a:r>
            <a:endParaRPr lang="en-US" sz="1750" dirty="0"/>
          </a:p>
        </p:txBody>
      </p:sp>
      <p:sp>
        <p:nvSpPr>
          <p:cNvPr id="6" name="Text 4"/>
          <p:cNvSpPr/>
          <p:nvPr/>
        </p:nvSpPr>
        <p:spPr>
          <a:xfrm>
            <a:off x="2037993" y="4631412"/>
            <a:ext cx="10554414" cy="2843213"/>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Beyond the design phase, AI-driven analytics and monitoring systems are also being deployed in semiconductor fabrication facilities to optimize production processes, predict maintenance needs, and minimize environmental impact. </a:t>
            </a:r>
            <a:r>
              <a:rPr lang="en-US" sz="1750" b="1" dirty="0">
                <a:solidFill>
                  <a:srgbClr val="2C3249"/>
                </a:solidFill>
                <a:latin typeface="Martel Sans" pitchFamily="34" charset="0"/>
                <a:ea typeface="Martel Sans" pitchFamily="34" charset="-122"/>
                <a:cs typeface="Martel Sans" pitchFamily="34" charset="-120"/>
              </a:rPr>
              <a:t>These advancements not only contribute to the industry's sustainability goals but also position semiconductor companies as leaders in the realm of digital transformation and technological innovation.</a:t>
            </a:r>
            <a:r>
              <a:rPr lang="en-US" sz="1750" dirty="0">
                <a:solidFill>
                  <a:srgbClr val="2C3249"/>
                </a:solidFill>
                <a:latin typeface="Martel Sans" pitchFamily="34" charset="0"/>
                <a:ea typeface="Martel Sans" pitchFamily="34" charset="-122"/>
                <a:cs typeface="Martel Sans" pitchFamily="34" charset="-120"/>
              </a:rPr>
              <a:t> As the demand for more powerful, energy-efficient, and eco-friendly electronics continues to grow, the semiconductor industry's embrace of AI-driven design and manufacturing will be a critical enabler of a more sustainable future for the entire electronics ecosystem.</a:t>
            </a:r>
            <a:endParaRPr lang="en-US" sz="1750" dirty="0"/>
          </a:p>
        </p:txBody>
      </p:sp>
      <p:pic>
        <p:nvPicPr>
          <p:cNvPr id="9" name="Picture 8">
            <a:extLst>
              <a:ext uri="{FF2B5EF4-FFF2-40B4-BE49-F238E27FC236}">
                <a16:creationId xmlns:a16="http://schemas.microsoft.com/office/drawing/2014/main" id="{C37A119F-3C68-4CDD-BE65-644F1F1F1E6E}"/>
              </a:ext>
            </a:extLst>
          </p:cNvPr>
          <p:cNvPicPr>
            <a:picLocks noChangeAspect="1"/>
          </p:cNvPicPr>
          <p:nvPr/>
        </p:nvPicPr>
        <p:blipFill>
          <a:blip r:embed="rId3">
            <a:duotone>
              <a:schemeClr val="accent5">
                <a:shade val="45000"/>
                <a:satMod val="135000"/>
              </a:schemeClr>
              <a:prstClr val="white"/>
            </a:duotone>
          </a:blip>
          <a:stretch>
            <a:fillRect/>
          </a:stretch>
        </p:blipFill>
        <p:spPr>
          <a:xfrm>
            <a:off x="402165" y="632315"/>
            <a:ext cx="1396841" cy="13968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12946380"/>
          </a:xfrm>
          <a:prstGeom prst="rect">
            <a:avLst/>
          </a:prstGeom>
          <a:solidFill>
            <a:srgbClr val="FFFFFF"/>
          </a:solidFill>
          <a:ln/>
        </p:spPr>
      </p:sp>
      <p:sp>
        <p:nvSpPr>
          <p:cNvPr id="4" name="Text 2"/>
          <p:cNvSpPr/>
          <p:nvPr/>
        </p:nvSpPr>
        <p:spPr>
          <a:xfrm>
            <a:off x="3030694" y="343411"/>
            <a:ext cx="9110505" cy="972026"/>
          </a:xfrm>
          <a:prstGeom prst="rect">
            <a:avLst/>
          </a:prstGeom>
          <a:noFill/>
          <a:ln/>
        </p:spPr>
        <p:txBody>
          <a:bodyPr wrap="square" rtlCol="0" anchor="t"/>
          <a:lstStyle/>
          <a:p>
            <a:pPr marL="0" indent="0" algn="ctr">
              <a:lnSpc>
                <a:spcPts val="3827"/>
              </a:lnSpc>
              <a:buNone/>
            </a:pPr>
            <a:r>
              <a:rPr lang="en-US" sz="3600" b="1" dirty="0">
                <a:solidFill>
                  <a:srgbClr val="002060"/>
                </a:solidFill>
                <a:latin typeface="Kanit" pitchFamily="34" charset="0"/>
                <a:ea typeface="Kanit" pitchFamily="34" charset="-122"/>
                <a:cs typeface="Kanit" pitchFamily="34" charset="-120"/>
              </a:rPr>
              <a:t>Sustainable Business Models in Semiconductor</a:t>
            </a:r>
            <a:endParaRPr lang="en-US" sz="3600" b="1" dirty="0">
              <a:solidFill>
                <a:srgbClr val="002060"/>
              </a:solidFill>
            </a:endParaRPr>
          </a:p>
        </p:txBody>
      </p:sp>
      <p:sp>
        <p:nvSpPr>
          <p:cNvPr id="5" name="Text 3"/>
          <p:cNvSpPr/>
          <p:nvPr/>
        </p:nvSpPr>
        <p:spPr>
          <a:xfrm>
            <a:off x="1635384" y="1788438"/>
            <a:ext cx="1562457" cy="243007"/>
          </a:xfrm>
          <a:prstGeom prst="rect">
            <a:avLst/>
          </a:prstGeom>
          <a:noFill/>
          <a:ln/>
        </p:spPr>
        <p:txBody>
          <a:bodyPr wrap="none" rtlCol="0" anchor="t"/>
          <a:lstStyle/>
          <a:p>
            <a:pPr marL="0" indent="0">
              <a:lnSpc>
                <a:spcPts val="1914"/>
              </a:lnSpc>
              <a:buNone/>
            </a:pPr>
            <a:r>
              <a:rPr lang="en-US" b="1" dirty="0">
                <a:solidFill>
                  <a:srgbClr val="0070C0"/>
                </a:solidFill>
                <a:latin typeface="Kanit" pitchFamily="34" charset="0"/>
                <a:ea typeface="Kanit" pitchFamily="34" charset="-122"/>
                <a:cs typeface="Kanit" pitchFamily="34" charset="-120"/>
              </a:rPr>
              <a:t>Circular Economy</a:t>
            </a:r>
            <a:endParaRPr lang="en-US" b="1" dirty="0">
              <a:solidFill>
                <a:srgbClr val="0070C0"/>
              </a:solidFill>
            </a:endParaRPr>
          </a:p>
        </p:txBody>
      </p:sp>
      <p:sp>
        <p:nvSpPr>
          <p:cNvPr id="6" name="Text 4"/>
          <p:cNvSpPr/>
          <p:nvPr/>
        </p:nvSpPr>
        <p:spPr>
          <a:xfrm>
            <a:off x="1635384" y="2841983"/>
            <a:ext cx="2513290" cy="8953976"/>
          </a:xfrm>
          <a:prstGeom prst="rect">
            <a:avLst/>
          </a:prstGeom>
          <a:noFill/>
          <a:ln/>
        </p:spPr>
        <p:txBody>
          <a:bodyPr wrap="square" rtlCol="0" anchor="t"/>
          <a:lstStyle/>
          <a:p>
            <a:pPr marL="0" indent="0">
              <a:lnSpc>
                <a:spcPts val="1960"/>
              </a:lnSpc>
              <a:buNone/>
            </a:pPr>
            <a:r>
              <a:rPr lang="en-US" sz="1400" dirty="0">
                <a:solidFill>
                  <a:srgbClr val="2C3249"/>
                </a:solidFill>
                <a:latin typeface="Martel Sans" pitchFamily="34" charset="0"/>
                <a:ea typeface="Martel Sans" pitchFamily="34" charset="-122"/>
                <a:cs typeface="Martel Sans" pitchFamily="34" charset="-120"/>
              </a:rPr>
              <a:t>Semiconductor companies are embracing the principles of the circular economy, where waste is minimized and materials are reused and recycled. This approach involves designing products for disassembly, implementing take-back programs, and developing innovative recycling technologies to recover valuable materials like silicon, metals, and rare earth elements from end-of-life electronics. By transitioning to a more circular model, semiconductor firms can reduce their environmental impact, lower resource consumption, and create new revenue streams through the resale and reuse of recovered components.</a:t>
            </a:r>
            <a:endParaRPr lang="en-US" sz="1400" dirty="0"/>
          </a:p>
        </p:txBody>
      </p:sp>
      <p:sp>
        <p:nvSpPr>
          <p:cNvPr id="7" name="Text 5"/>
          <p:cNvSpPr/>
          <p:nvPr/>
        </p:nvSpPr>
        <p:spPr>
          <a:xfrm>
            <a:off x="4865311" y="1788438"/>
            <a:ext cx="2178963" cy="486013"/>
          </a:xfrm>
          <a:prstGeom prst="rect">
            <a:avLst/>
          </a:prstGeom>
          <a:noFill/>
          <a:ln/>
        </p:spPr>
        <p:txBody>
          <a:bodyPr wrap="square" rtlCol="0" anchor="t"/>
          <a:lstStyle/>
          <a:p>
            <a:pPr marL="0" indent="0">
              <a:lnSpc>
                <a:spcPts val="1914"/>
              </a:lnSpc>
              <a:buNone/>
            </a:pPr>
            <a:r>
              <a:rPr lang="en-US" b="1" dirty="0">
                <a:solidFill>
                  <a:srgbClr val="0070C0"/>
                </a:solidFill>
                <a:latin typeface="Kanit" pitchFamily="34" charset="0"/>
                <a:ea typeface="Kanit" pitchFamily="34" charset="-122"/>
                <a:cs typeface="Kanit" pitchFamily="34" charset="-120"/>
              </a:rPr>
              <a:t>Product-as-a-Service</a:t>
            </a:r>
            <a:endParaRPr lang="en-US" b="1" dirty="0">
              <a:solidFill>
                <a:srgbClr val="0070C0"/>
              </a:solidFill>
            </a:endParaRPr>
          </a:p>
        </p:txBody>
      </p:sp>
      <p:sp>
        <p:nvSpPr>
          <p:cNvPr id="8" name="Text 6"/>
          <p:cNvSpPr/>
          <p:nvPr/>
        </p:nvSpPr>
        <p:spPr>
          <a:xfrm>
            <a:off x="4883495" y="2841983"/>
            <a:ext cx="2513290" cy="8953976"/>
          </a:xfrm>
          <a:prstGeom prst="rect">
            <a:avLst/>
          </a:prstGeom>
          <a:noFill/>
          <a:ln/>
        </p:spPr>
        <p:txBody>
          <a:bodyPr wrap="square" rtlCol="0" anchor="t"/>
          <a:lstStyle/>
          <a:p>
            <a:pPr>
              <a:lnSpc>
                <a:spcPts val="1960"/>
              </a:lnSpc>
            </a:pPr>
            <a:r>
              <a:rPr lang="en-US" sz="1225" dirty="0">
                <a:solidFill>
                  <a:srgbClr val="2C3249"/>
                </a:solidFill>
                <a:latin typeface="Martel Sans" pitchFamily="34" charset="0"/>
                <a:ea typeface="Martel Sans" pitchFamily="34" charset="-122"/>
              </a:rPr>
              <a:t>Rather than selling semiconductor chips and components outright, some companies are exploring "product-as-a-service" business models. Under this approach, customers pay for the use of the semiconductor technology, rather than owning the physical product. This allows for more efficient maintenance, upgrade, and end-of-life management of the chips, ensuring they are utilized to their fullest potential and reducing waste. The product-as-a-service model also incentivizes semiconductor manufacturers to design longer-lasting, more sustainable products that can be easily serviced and updated over time.</a:t>
            </a:r>
          </a:p>
        </p:txBody>
      </p:sp>
      <p:sp>
        <p:nvSpPr>
          <p:cNvPr id="9" name="Text 7"/>
          <p:cNvSpPr/>
          <p:nvPr/>
        </p:nvSpPr>
        <p:spPr>
          <a:xfrm>
            <a:off x="8028601" y="1802525"/>
            <a:ext cx="2941937" cy="486013"/>
          </a:xfrm>
          <a:prstGeom prst="rect">
            <a:avLst/>
          </a:prstGeom>
          <a:noFill/>
          <a:ln/>
        </p:spPr>
        <p:txBody>
          <a:bodyPr wrap="square" rtlCol="0" anchor="t"/>
          <a:lstStyle/>
          <a:p>
            <a:pPr marL="0" indent="0">
              <a:lnSpc>
                <a:spcPts val="1914"/>
              </a:lnSpc>
              <a:buNone/>
            </a:pPr>
            <a:r>
              <a:rPr lang="en-US" b="1" dirty="0">
                <a:solidFill>
                  <a:srgbClr val="0070C0"/>
                </a:solidFill>
                <a:latin typeface="Kanit" pitchFamily="34" charset="0"/>
                <a:ea typeface="Kanit" pitchFamily="34" charset="-122"/>
                <a:cs typeface="Kanit" pitchFamily="34" charset="-120"/>
              </a:rPr>
              <a:t>Sustainable Partnerships</a:t>
            </a:r>
            <a:endParaRPr lang="en-US" b="1" dirty="0">
              <a:solidFill>
                <a:srgbClr val="0070C0"/>
              </a:solidFill>
            </a:endParaRPr>
          </a:p>
        </p:txBody>
      </p:sp>
      <p:sp>
        <p:nvSpPr>
          <p:cNvPr id="10" name="Text 8"/>
          <p:cNvSpPr/>
          <p:nvPr/>
        </p:nvSpPr>
        <p:spPr>
          <a:xfrm>
            <a:off x="8028602" y="2838887"/>
            <a:ext cx="2513290" cy="8705255"/>
          </a:xfrm>
          <a:prstGeom prst="rect">
            <a:avLst/>
          </a:prstGeom>
          <a:noFill/>
          <a:ln/>
        </p:spPr>
        <p:txBody>
          <a:bodyPr wrap="square" rtlCol="0" anchor="t"/>
          <a:lstStyle/>
          <a:p>
            <a:pPr>
              <a:lnSpc>
                <a:spcPts val="1960"/>
              </a:lnSpc>
            </a:pPr>
            <a:r>
              <a:rPr lang="en-US" sz="1225" dirty="0">
                <a:solidFill>
                  <a:srgbClr val="2C3249"/>
                </a:solidFill>
                <a:latin typeface="Martel Sans" pitchFamily="34" charset="0"/>
                <a:ea typeface="Martel Sans" pitchFamily="34" charset="-122"/>
              </a:rPr>
              <a:t>Semiconductor companies are forging strategic partnerships with a wide range of stakeholders, from suppliers and customers to research institutions and government agencies, to drive sustainability initiatives. These collaborations facilitate the sharing of best practices, the development of innovative technologies, and the co-creation of sustainable solutions across the value chain. By aligning their sustainability goals and working together, semiconductor firms can amplify their positive impact on the environment and society, while also strengthening their competitive position in the market.</a:t>
            </a:r>
          </a:p>
        </p:txBody>
      </p:sp>
      <p:sp>
        <p:nvSpPr>
          <p:cNvPr id="12" name="Text 10"/>
          <p:cNvSpPr/>
          <p:nvPr/>
        </p:nvSpPr>
        <p:spPr>
          <a:xfrm>
            <a:off x="11108937" y="2867369"/>
            <a:ext cx="2657870" cy="9948863"/>
          </a:xfrm>
          <a:prstGeom prst="rect">
            <a:avLst/>
          </a:prstGeom>
          <a:noFill/>
          <a:ln/>
        </p:spPr>
        <p:txBody>
          <a:bodyPr wrap="square" rtlCol="0" anchor="t"/>
          <a:lstStyle/>
          <a:p>
            <a:pPr marL="0" indent="0">
              <a:lnSpc>
                <a:spcPts val="1960"/>
              </a:lnSpc>
              <a:buNone/>
            </a:pPr>
            <a:r>
              <a:rPr lang="en-US" sz="1225" dirty="0">
                <a:solidFill>
                  <a:srgbClr val="2C3249"/>
                </a:solidFill>
                <a:latin typeface="Martel Sans" pitchFamily="34" charset="0"/>
                <a:ea typeface="Martel Sans" pitchFamily="34" charset="-122"/>
                <a:cs typeface="Martel Sans" pitchFamily="34" charset="-120"/>
              </a:rPr>
              <a:t>Semiconductor companies are increasingly embracing transparency and accountability in their sustainability efforts, recognizing the importance of reporting their environmental, social, and governance (ESG) performance to stakeholders. This includes publishing detailed sustainability reports, setting measurable targets, and engaging in third-party audits and certifications. By demonstrating their commitment to sustainability through transparent and accountable practices, semiconductor firms can build trust with customers, investors, and regulatory bodies, positioning themselves as industry leaders in responsible and eco-friendly business practices.</a:t>
            </a:r>
            <a:endParaRPr lang="en-US" sz="1225" dirty="0"/>
          </a:p>
        </p:txBody>
      </p:sp>
      <p:pic>
        <p:nvPicPr>
          <p:cNvPr id="14" name="Picture 13">
            <a:extLst>
              <a:ext uri="{FF2B5EF4-FFF2-40B4-BE49-F238E27FC236}">
                <a16:creationId xmlns:a16="http://schemas.microsoft.com/office/drawing/2014/main" id="{0A2A6A1F-0049-42F5-AC57-09502AAE0CE0}"/>
              </a:ext>
            </a:extLst>
          </p:cNvPr>
          <p:cNvPicPr>
            <a:picLocks noChangeAspect="1"/>
          </p:cNvPicPr>
          <p:nvPr/>
        </p:nvPicPr>
        <p:blipFill>
          <a:blip r:embed="rId3"/>
          <a:stretch>
            <a:fillRect/>
          </a:stretch>
        </p:blipFill>
        <p:spPr>
          <a:xfrm>
            <a:off x="2235867" y="2176774"/>
            <a:ext cx="592005" cy="592005"/>
          </a:xfrm>
          <a:prstGeom prst="rect">
            <a:avLst/>
          </a:prstGeom>
        </p:spPr>
      </p:pic>
      <p:pic>
        <p:nvPicPr>
          <p:cNvPr id="16" name="Picture 15">
            <a:extLst>
              <a:ext uri="{FF2B5EF4-FFF2-40B4-BE49-F238E27FC236}">
                <a16:creationId xmlns:a16="http://schemas.microsoft.com/office/drawing/2014/main" id="{3BAE146B-B3B9-4EE0-AADF-6341661F78B6}"/>
              </a:ext>
            </a:extLst>
          </p:cNvPr>
          <p:cNvPicPr>
            <a:picLocks noChangeAspect="1"/>
          </p:cNvPicPr>
          <p:nvPr/>
        </p:nvPicPr>
        <p:blipFill>
          <a:blip r:embed="rId4">
            <a:duotone>
              <a:schemeClr val="accent5">
                <a:shade val="45000"/>
                <a:satMod val="135000"/>
              </a:schemeClr>
              <a:prstClr val="white"/>
            </a:duotone>
          </a:blip>
          <a:stretch>
            <a:fillRect/>
          </a:stretch>
        </p:blipFill>
        <p:spPr>
          <a:xfrm>
            <a:off x="5658789" y="2193674"/>
            <a:ext cx="592006" cy="592006"/>
          </a:xfrm>
          <a:prstGeom prst="rect">
            <a:avLst/>
          </a:prstGeom>
        </p:spPr>
      </p:pic>
      <p:pic>
        <p:nvPicPr>
          <p:cNvPr id="17" name="Picture 16">
            <a:extLst>
              <a:ext uri="{FF2B5EF4-FFF2-40B4-BE49-F238E27FC236}">
                <a16:creationId xmlns:a16="http://schemas.microsoft.com/office/drawing/2014/main" id="{805ED92D-8276-48E7-B2B7-20FB2660565B}"/>
              </a:ext>
            </a:extLst>
          </p:cNvPr>
          <p:cNvPicPr>
            <a:picLocks noChangeAspect="1"/>
          </p:cNvPicPr>
          <p:nvPr/>
        </p:nvPicPr>
        <p:blipFill rotWithShape="1">
          <a:blip r:embed="rId5">
            <a:clrChange>
              <a:clrFrom>
                <a:srgbClr val="FFFFFF"/>
              </a:clrFrom>
              <a:clrTo>
                <a:srgbClr val="FFFFFF">
                  <a:alpha val="0"/>
                </a:srgbClr>
              </a:clrTo>
            </a:clrChange>
          </a:blip>
          <a:srcRect l="16920" t="13991" r="15162" b="20669"/>
          <a:stretch/>
        </p:blipFill>
        <p:spPr>
          <a:xfrm>
            <a:off x="8952930" y="2135880"/>
            <a:ext cx="620174" cy="637934"/>
          </a:xfrm>
          <a:prstGeom prst="rect">
            <a:avLst/>
          </a:prstGeom>
        </p:spPr>
      </p:pic>
      <p:pic>
        <p:nvPicPr>
          <p:cNvPr id="18" name="Picture 17">
            <a:extLst>
              <a:ext uri="{FF2B5EF4-FFF2-40B4-BE49-F238E27FC236}">
                <a16:creationId xmlns:a16="http://schemas.microsoft.com/office/drawing/2014/main" id="{F8C411BC-5149-46A0-9258-029713342667}"/>
              </a:ext>
            </a:extLst>
          </p:cNvPr>
          <p:cNvPicPr>
            <a:picLocks noChangeAspect="1"/>
          </p:cNvPicPr>
          <p:nvPr/>
        </p:nvPicPr>
        <p:blipFill>
          <a:blip r:embed="rId6"/>
          <a:stretch>
            <a:fillRect/>
          </a:stretch>
        </p:blipFill>
        <p:spPr>
          <a:xfrm>
            <a:off x="12000732" y="2175191"/>
            <a:ext cx="637934" cy="637934"/>
          </a:xfrm>
          <a:prstGeom prst="rect">
            <a:avLst/>
          </a:prstGeom>
        </p:spPr>
      </p:pic>
      <p:sp>
        <p:nvSpPr>
          <p:cNvPr id="13" name="TextBox 12">
            <a:extLst>
              <a:ext uri="{FF2B5EF4-FFF2-40B4-BE49-F238E27FC236}">
                <a16:creationId xmlns:a16="http://schemas.microsoft.com/office/drawing/2014/main" id="{938A8092-77BD-4238-A5EB-147F544FEDF5}"/>
              </a:ext>
            </a:extLst>
          </p:cNvPr>
          <p:cNvSpPr txBox="1"/>
          <p:nvPr/>
        </p:nvSpPr>
        <p:spPr>
          <a:xfrm>
            <a:off x="10970538" y="1806991"/>
            <a:ext cx="3572933" cy="254459"/>
          </a:xfrm>
          <a:prstGeom prst="rect">
            <a:avLst/>
          </a:prstGeom>
          <a:noFill/>
          <a:ln/>
        </p:spPr>
        <p:txBody>
          <a:bodyPr wrap="square" rtlCol="0" anchor="t"/>
          <a:lstStyle>
            <a:lvl1pPr indent="0">
              <a:lnSpc>
                <a:spcPts val="1914"/>
              </a:lnSpc>
              <a:buNone/>
              <a:defRPr b="1">
                <a:solidFill>
                  <a:srgbClr val="0070C0"/>
                </a:solidFill>
                <a:latin typeface="Kanit" pitchFamily="34" charset="0"/>
                <a:ea typeface="Kanit" pitchFamily="34" charset="-122"/>
                <a:cs typeface="Kanit" pitchFamily="34" charset="-120"/>
              </a:defRPr>
            </a:lvl1pPr>
          </a:lstStyle>
          <a:p>
            <a:r>
              <a:rPr lang="de-DE" dirty="0"/>
              <a:t>Transparency and Accountability</a:t>
            </a:r>
            <a:endParaRPr lang="en-V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3410"/>
          </a:xfrm>
          <a:prstGeom prst="rect">
            <a:avLst/>
          </a:prstGeom>
          <a:solidFill>
            <a:srgbClr val="FFFFFF"/>
          </a:solidFill>
          <a:ln/>
        </p:spPr>
      </p:sp>
      <p:sp>
        <p:nvSpPr>
          <p:cNvPr id="4" name="Text 2"/>
          <p:cNvSpPr/>
          <p:nvPr/>
        </p:nvSpPr>
        <p:spPr>
          <a:xfrm>
            <a:off x="2435543" y="564952"/>
            <a:ext cx="7731085" cy="641985"/>
          </a:xfrm>
          <a:prstGeom prst="rect">
            <a:avLst/>
          </a:prstGeom>
          <a:noFill/>
          <a:ln/>
        </p:spPr>
        <p:txBody>
          <a:bodyPr wrap="none" rtlCol="0" anchor="t"/>
          <a:lstStyle/>
          <a:p>
            <a:pPr marL="0" indent="0">
              <a:lnSpc>
                <a:spcPts val="5056"/>
              </a:lnSpc>
              <a:buNone/>
            </a:pPr>
            <a:r>
              <a:rPr lang="en-US" sz="4044" dirty="0">
                <a:solidFill>
                  <a:srgbClr val="272D45"/>
                </a:solidFill>
                <a:latin typeface="Kanit" pitchFamily="34" charset="0"/>
                <a:ea typeface="Kanit" pitchFamily="34" charset="-122"/>
                <a:cs typeface="Kanit" pitchFamily="34" charset="-120"/>
              </a:rPr>
              <a:t>Financing Sustainability Initiatives</a:t>
            </a:r>
            <a:endParaRPr lang="en-US" sz="4044" dirty="0"/>
          </a:p>
        </p:txBody>
      </p:sp>
      <p:sp>
        <p:nvSpPr>
          <p:cNvPr id="5" name="Text 3"/>
          <p:cNvSpPr/>
          <p:nvPr/>
        </p:nvSpPr>
        <p:spPr>
          <a:xfrm>
            <a:off x="2435543" y="1617821"/>
            <a:ext cx="9759196" cy="1643658"/>
          </a:xfrm>
          <a:prstGeom prst="rect">
            <a:avLst/>
          </a:prstGeom>
          <a:noFill/>
          <a:ln/>
        </p:spPr>
        <p:txBody>
          <a:bodyPr wrap="square" rtlCol="0" anchor="t"/>
          <a:lstStyle/>
          <a:p>
            <a:pPr marL="0" indent="0">
              <a:lnSpc>
                <a:spcPts val="2588"/>
              </a:lnSpc>
              <a:buNone/>
            </a:pPr>
            <a:r>
              <a:rPr lang="en-US" sz="1618" dirty="0">
                <a:solidFill>
                  <a:srgbClr val="2C3249"/>
                </a:solidFill>
                <a:latin typeface="Martel Sans" pitchFamily="34" charset="0"/>
                <a:ea typeface="Martel Sans" pitchFamily="34" charset="-122"/>
                <a:cs typeface="Martel Sans" pitchFamily="34" charset="-120"/>
              </a:rPr>
              <a:t>Transitioning the semiconductor industry towards greater sustainability requires significant upfront investments in areas like renewable energy infrastructure, energy-efficient manufacturing processes, and innovative recycling technologies. To fund these critical initiatives, semiconductor companies are exploring a range of innovative financing models that leverage both public and private sources of capital.</a:t>
            </a:r>
            <a:endParaRPr lang="en-US" sz="1618" dirty="0"/>
          </a:p>
        </p:txBody>
      </p:sp>
      <p:sp>
        <p:nvSpPr>
          <p:cNvPr id="6" name="Text 4"/>
          <p:cNvSpPr/>
          <p:nvPr/>
        </p:nvSpPr>
        <p:spPr>
          <a:xfrm>
            <a:off x="2435543" y="3492579"/>
            <a:ext cx="9759196" cy="2301121"/>
          </a:xfrm>
          <a:prstGeom prst="rect">
            <a:avLst/>
          </a:prstGeom>
          <a:noFill/>
          <a:ln/>
        </p:spPr>
        <p:txBody>
          <a:bodyPr wrap="square" rtlCol="0" anchor="t"/>
          <a:lstStyle/>
          <a:p>
            <a:pPr marL="0" indent="0">
              <a:lnSpc>
                <a:spcPts val="2588"/>
              </a:lnSpc>
              <a:buNone/>
            </a:pPr>
            <a:r>
              <a:rPr lang="en-US" sz="1618" dirty="0">
                <a:solidFill>
                  <a:srgbClr val="2C3249"/>
                </a:solidFill>
                <a:latin typeface="Martel Sans" pitchFamily="34" charset="0"/>
                <a:ea typeface="Martel Sans" pitchFamily="34" charset="-122"/>
                <a:cs typeface="Martel Sans" pitchFamily="34" charset="-120"/>
              </a:rPr>
              <a:t>One key strategy is the issuance of </a:t>
            </a:r>
            <a:r>
              <a:rPr lang="en-US" sz="1618" b="1" dirty="0">
                <a:solidFill>
                  <a:srgbClr val="2C3249"/>
                </a:solidFill>
                <a:latin typeface="Martel Sans" pitchFamily="34" charset="0"/>
                <a:ea typeface="Martel Sans" pitchFamily="34" charset="-122"/>
                <a:cs typeface="Martel Sans" pitchFamily="34" charset="-120"/>
              </a:rPr>
              <a:t>green bonds</a:t>
            </a:r>
            <a:r>
              <a:rPr lang="en-US" sz="1618" dirty="0">
                <a:solidFill>
                  <a:srgbClr val="2C3249"/>
                </a:solidFill>
                <a:latin typeface="Martel Sans" pitchFamily="34" charset="0"/>
                <a:ea typeface="Martel Sans" pitchFamily="34" charset="-122"/>
                <a:cs typeface="Martel Sans" pitchFamily="34" charset="-120"/>
              </a:rPr>
              <a:t>, which allow semiconductor firms to raise funds specifically earmarked for sustainability projects. These bonds, typically backed by the company's environmental, social, and governance (ESG) credentials, provide access to a growing pool of socially-conscious investors seeking to support the industry's transition to a more sustainable future. Alongside green bonds, semiconductor companies are also tapping into </a:t>
            </a:r>
            <a:r>
              <a:rPr lang="en-US" sz="1618" b="1" dirty="0">
                <a:solidFill>
                  <a:srgbClr val="2C3249"/>
                </a:solidFill>
                <a:latin typeface="Martel Sans" pitchFamily="34" charset="0"/>
                <a:ea typeface="Martel Sans" pitchFamily="34" charset="-122"/>
                <a:cs typeface="Martel Sans" pitchFamily="34" charset="-120"/>
              </a:rPr>
              <a:t>sustainability-linked loans</a:t>
            </a:r>
            <a:r>
              <a:rPr lang="en-US" sz="1618" dirty="0">
                <a:solidFill>
                  <a:srgbClr val="2C3249"/>
                </a:solidFill>
                <a:latin typeface="Martel Sans" pitchFamily="34" charset="0"/>
                <a:ea typeface="Martel Sans" pitchFamily="34" charset="-122"/>
                <a:cs typeface="Martel Sans" pitchFamily="34" charset="-120"/>
              </a:rPr>
              <a:t>, where the interest rate is tied to the achievement of pre-defined ESG targets, further incentivizing the implementation of sustainable practices.</a:t>
            </a:r>
            <a:endParaRPr lang="en-US" sz="1618" dirty="0"/>
          </a:p>
        </p:txBody>
      </p:sp>
      <p:sp>
        <p:nvSpPr>
          <p:cNvPr id="7" name="Text 5"/>
          <p:cNvSpPr/>
          <p:nvPr/>
        </p:nvSpPr>
        <p:spPr>
          <a:xfrm>
            <a:off x="2435543" y="6024801"/>
            <a:ext cx="9759196" cy="1643658"/>
          </a:xfrm>
          <a:prstGeom prst="rect">
            <a:avLst/>
          </a:prstGeom>
          <a:noFill/>
          <a:ln/>
        </p:spPr>
        <p:txBody>
          <a:bodyPr wrap="square" rtlCol="0" anchor="t"/>
          <a:lstStyle/>
          <a:p>
            <a:pPr marL="0" indent="0">
              <a:lnSpc>
                <a:spcPts val="2588"/>
              </a:lnSpc>
              <a:buNone/>
            </a:pPr>
            <a:r>
              <a:rPr lang="en-US" sz="1618" dirty="0">
                <a:solidFill>
                  <a:srgbClr val="2C3249"/>
                </a:solidFill>
                <a:latin typeface="Martel Sans" pitchFamily="34" charset="0"/>
                <a:ea typeface="Martel Sans" pitchFamily="34" charset="-122"/>
                <a:cs typeface="Martel Sans" pitchFamily="34" charset="-120"/>
              </a:rPr>
              <a:t>In addition to these market-based financing instruments, semiconductor manufacturers are also </a:t>
            </a:r>
            <a:r>
              <a:rPr lang="en-US" sz="1618" b="1" dirty="0">
                <a:solidFill>
                  <a:srgbClr val="2C3249"/>
                </a:solidFill>
                <a:latin typeface="Martel Sans" pitchFamily="34" charset="0"/>
                <a:ea typeface="Martel Sans" pitchFamily="34" charset="-122"/>
                <a:cs typeface="Martel Sans" pitchFamily="34" charset="-120"/>
              </a:rPr>
              <a:t>partnering with government agencies and development banks</a:t>
            </a:r>
            <a:r>
              <a:rPr lang="en-US" sz="1618" dirty="0">
                <a:solidFill>
                  <a:srgbClr val="2C3249"/>
                </a:solidFill>
                <a:latin typeface="Martel Sans" pitchFamily="34" charset="0"/>
                <a:ea typeface="Martel Sans" pitchFamily="34" charset="-122"/>
                <a:cs typeface="Martel Sans" pitchFamily="34" charset="-120"/>
              </a:rPr>
              <a:t> to secure grants, tax incentives, and low-interest loans for their sustainability initiatives. These public-private collaborations help to de-risk investments, unlock additional funding sources, and accelerate the industry's progress towards a more eco-friendly and energy-efficient semiconductor ecosystem.</a:t>
            </a:r>
            <a:endParaRPr lang="en-US" sz="1618" dirty="0"/>
          </a:p>
        </p:txBody>
      </p:sp>
      <p:pic>
        <p:nvPicPr>
          <p:cNvPr id="3074" name="Picture 2" descr="Green Finance Icon Stock Photos and Pictures - 263,243 Images | Shutterstock">
            <a:extLst>
              <a:ext uri="{FF2B5EF4-FFF2-40B4-BE49-F238E27FC236}">
                <a16:creationId xmlns:a16="http://schemas.microsoft.com/office/drawing/2014/main" id="{0F5A6929-FA87-4442-BC3E-87F830F0BF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28" t="10593" r="28120" b="27778"/>
          <a:stretch/>
        </p:blipFill>
        <p:spPr bwMode="auto">
          <a:xfrm>
            <a:off x="1032934" y="113179"/>
            <a:ext cx="1086396" cy="1743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951202" y="505658"/>
            <a:ext cx="8727996" cy="1148239"/>
          </a:xfrm>
          <a:prstGeom prst="rect">
            <a:avLst/>
          </a:prstGeom>
          <a:noFill/>
          <a:ln/>
        </p:spPr>
        <p:txBody>
          <a:bodyPr wrap="square" rtlCol="0" anchor="t"/>
          <a:lstStyle/>
          <a:p>
            <a:pPr marL="0" indent="0">
              <a:lnSpc>
                <a:spcPts val="4521"/>
              </a:lnSpc>
              <a:buNone/>
            </a:pPr>
            <a:r>
              <a:rPr lang="en-US" sz="3617" dirty="0">
                <a:solidFill>
                  <a:srgbClr val="272D45"/>
                </a:solidFill>
                <a:latin typeface="Kanit" pitchFamily="34" charset="0"/>
                <a:ea typeface="Kanit" pitchFamily="34" charset="-122"/>
                <a:cs typeface="Kanit" pitchFamily="34" charset="-120"/>
              </a:rPr>
              <a:t>Achieving Net-Zero Emissions in Semiconductor</a:t>
            </a:r>
            <a:endParaRPr lang="en-US" sz="3617" dirty="0"/>
          </a:p>
        </p:txBody>
      </p:sp>
      <p:sp>
        <p:nvSpPr>
          <p:cNvPr id="5" name="Text 3"/>
          <p:cNvSpPr/>
          <p:nvPr/>
        </p:nvSpPr>
        <p:spPr>
          <a:xfrm>
            <a:off x="2951202" y="2021324"/>
            <a:ext cx="8727996" cy="1175385"/>
          </a:xfrm>
          <a:prstGeom prst="rect">
            <a:avLst/>
          </a:prstGeom>
          <a:noFill/>
          <a:ln/>
        </p:spPr>
        <p:txBody>
          <a:bodyPr wrap="square" rtlCol="0" anchor="t"/>
          <a:lstStyle/>
          <a:p>
            <a:pPr marL="0" indent="0">
              <a:lnSpc>
                <a:spcPts val="2315"/>
              </a:lnSpc>
              <a:buNone/>
            </a:pPr>
            <a:r>
              <a:rPr lang="en-US" sz="1447" dirty="0">
                <a:solidFill>
                  <a:srgbClr val="2C3249"/>
                </a:solidFill>
                <a:latin typeface="Martel Sans" pitchFamily="34" charset="0"/>
                <a:ea typeface="Martel Sans" pitchFamily="34" charset="-122"/>
                <a:cs typeface="Martel Sans" pitchFamily="34" charset="-120"/>
              </a:rPr>
              <a:t>As the semiconductor industry grapples with its environmental impact, the pursuit of net-zero emissions has become a critical imperative. Semiconductor manufacturers are spearheading bold initiatives to radically transform their operations, leveraging a multifaceted approach that encompasses energy efficiency, renewable power integration, and innovative recycling strategies.</a:t>
            </a:r>
            <a:endParaRPr lang="en-US" sz="1447" dirty="0"/>
          </a:p>
        </p:txBody>
      </p:sp>
      <p:sp>
        <p:nvSpPr>
          <p:cNvPr id="6" name="Text 4"/>
          <p:cNvSpPr/>
          <p:nvPr/>
        </p:nvSpPr>
        <p:spPr>
          <a:xfrm>
            <a:off x="2951202" y="3403402"/>
            <a:ext cx="8727996" cy="2056924"/>
          </a:xfrm>
          <a:prstGeom prst="rect">
            <a:avLst/>
          </a:prstGeom>
          <a:noFill/>
          <a:ln/>
        </p:spPr>
        <p:txBody>
          <a:bodyPr wrap="square" rtlCol="0" anchor="t"/>
          <a:lstStyle/>
          <a:p>
            <a:pPr marL="0" indent="0">
              <a:lnSpc>
                <a:spcPts val="2315"/>
              </a:lnSpc>
              <a:buNone/>
            </a:pPr>
            <a:r>
              <a:rPr lang="en-US" sz="1447" dirty="0">
                <a:solidFill>
                  <a:srgbClr val="2C3249"/>
                </a:solidFill>
                <a:latin typeface="Martel Sans" pitchFamily="34" charset="0"/>
                <a:ea typeface="Martel Sans" pitchFamily="34" charset="-122"/>
                <a:cs typeface="Martel Sans" pitchFamily="34" charset="-120"/>
              </a:rPr>
              <a:t>At the heart of this effort is the drive to optimize energy consumption across semiconductor fabs and facilities. Through the deployment of cutting-edge technologies, such as </a:t>
            </a:r>
            <a:r>
              <a:rPr lang="en-US" sz="1447" b="1" dirty="0">
                <a:solidFill>
                  <a:srgbClr val="2C3249"/>
                </a:solidFill>
                <a:latin typeface="Martel Sans" pitchFamily="34" charset="0"/>
                <a:ea typeface="Martel Sans" pitchFamily="34" charset="-122"/>
                <a:cs typeface="Martel Sans" pitchFamily="34" charset="-120"/>
              </a:rPr>
              <a:t>advanced energy management systems, real-time monitoring, and AI-powered predictive maintenance</a:t>
            </a:r>
            <a:r>
              <a:rPr lang="en-US" sz="1447" dirty="0">
                <a:solidFill>
                  <a:srgbClr val="2C3249"/>
                </a:solidFill>
                <a:latin typeface="Martel Sans" pitchFamily="34" charset="0"/>
                <a:ea typeface="Martel Sans" pitchFamily="34" charset="-122"/>
                <a:cs typeface="Martel Sans" pitchFamily="34" charset="-120"/>
              </a:rPr>
              <a:t>, these companies are able to identify and eliminate sources of waste, streamline processes, and achieve unprecedented levels of efficiency. Coupled with the adoption of </a:t>
            </a:r>
            <a:r>
              <a:rPr lang="en-US" sz="1447" b="1" dirty="0">
                <a:solidFill>
                  <a:srgbClr val="2C3249"/>
                </a:solidFill>
                <a:latin typeface="Martel Sans" pitchFamily="34" charset="0"/>
                <a:ea typeface="Martel Sans" pitchFamily="34" charset="-122"/>
                <a:cs typeface="Martel Sans" pitchFamily="34" charset="-120"/>
              </a:rPr>
              <a:t>renewable energy sources, including on-site solar and wind power generation</a:t>
            </a:r>
            <a:r>
              <a:rPr lang="en-US" sz="1447" dirty="0">
                <a:solidFill>
                  <a:srgbClr val="2C3249"/>
                </a:solidFill>
                <a:latin typeface="Martel Sans" pitchFamily="34" charset="0"/>
                <a:ea typeface="Martel Sans" pitchFamily="34" charset="-122"/>
                <a:cs typeface="Martel Sans" pitchFamily="34" charset="-120"/>
              </a:rPr>
              <a:t>, semiconductor firms are steadily reducing their reliance on fossil fuels and transitioning towards a carbon-neutral future.</a:t>
            </a:r>
            <a:endParaRPr lang="en-US" sz="1447" dirty="0"/>
          </a:p>
        </p:txBody>
      </p:sp>
      <p:sp>
        <p:nvSpPr>
          <p:cNvPr id="7" name="Text 5"/>
          <p:cNvSpPr/>
          <p:nvPr/>
        </p:nvSpPr>
        <p:spPr>
          <a:xfrm>
            <a:off x="2951202" y="5667018"/>
            <a:ext cx="8727996" cy="2056924"/>
          </a:xfrm>
          <a:prstGeom prst="rect">
            <a:avLst/>
          </a:prstGeom>
          <a:noFill/>
          <a:ln/>
        </p:spPr>
        <p:txBody>
          <a:bodyPr wrap="square" rtlCol="0" anchor="t"/>
          <a:lstStyle/>
          <a:p>
            <a:pPr marL="0" indent="0">
              <a:lnSpc>
                <a:spcPts val="2315"/>
              </a:lnSpc>
              <a:buNone/>
            </a:pPr>
            <a:r>
              <a:rPr lang="en-US" sz="1447" dirty="0">
                <a:solidFill>
                  <a:srgbClr val="2C3249"/>
                </a:solidFill>
                <a:latin typeface="Martel Sans" pitchFamily="34" charset="0"/>
                <a:ea typeface="Martel Sans" pitchFamily="34" charset="-122"/>
                <a:cs typeface="Martel Sans" pitchFamily="34" charset="-120"/>
              </a:rPr>
              <a:t>Equally pivotal to the net-zero goal is the industry's commitment to </a:t>
            </a:r>
            <a:r>
              <a:rPr lang="en-US" sz="1447" b="1" dirty="0">
                <a:solidFill>
                  <a:srgbClr val="2C3249"/>
                </a:solidFill>
                <a:latin typeface="Martel Sans" pitchFamily="34" charset="0"/>
                <a:ea typeface="Martel Sans" pitchFamily="34" charset="-122"/>
                <a:cs typeface="Martel Sans" pitchFamily="34" charset="-120"/>
              </a:rPr>
              <a:t>circular economy principles</a:t>
            </a:r>
            <a:r>
              <a:rPr lang="en-US" sz="1447" dirty="0">
                <a:solidFill>
                  <a:srgbClr val="2C3249"/>
                </a:solidFill>
                <a:latin typeface="Martel Sans" pitchFamily="34" charset="0"/>
                <a:ea typeface="Martel Sans" pitchFamily="34" charset="-122"/>
                <a:cs typeface="Martel Sans" pitchFamily="34" charset="-120"/>
              </a:rPr>
              <a:t>, where the focus shifts from a linear "take-make-waste" model to a closed-loop system that maximizes the recovery and reuse of valuable materials. Semiconductor companies are pioneering innovative recycling technologies and establishing comprehensive take-back programs to recover critical resources, such as silicon, metals, and rare earth elements, from end-of-life electronics. By embracing these circular practices, the industry can significantly reduce its environmental footprint and contribute to a more sustainable, resource-efficient future.</a:t>
            </a:r>
            <a:endParaRPr lang="en-US" sz="1447" dirty="0"/>
          </a:p>
        </p:txBody>
      </p:sp>
      <p:pic>
        <p:nvPicPr>
          <p:cNvPr id="10" name="Picture 9">
            <a:extLst>
              <a:ext uri="{FF2B5EF4-FFF2-40B4-BE49-F238E27FC236}">
                <a16:creationId xmlns:a16="http://schemas.microsoft.com/office/drawing/2014/main" id="{ED9B777D-6317-4340-9011-E9ACB19ABBE8}"/>
              </a:ext>
            </a:extLst>
          </p:cNvPr>
          <p:cNvPicPr>
            <a:picLocks noChangeAspect="1"/>
          </p:cNvPicPr>
          <p:nvPr/>
        </p:nvPicPr>
        <p:blipFill>
          <a:blip r:embed="rId3"/>
          <a:stretch>
            <a:fillRect/>
          </a:stretch>
        </p:blipFill>
        <p:spPr>
          <a:xfrm>
            <a:off x="1303867" y="393977"/>
            <a:ext cx="1371600" cy="1371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2236</Words>
  <Application>Microsoft Office PowerPoint</Application>
  <PresentationFormat>Custom</PresentationFormat>
  <Paragraphs>66</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Bahnschrift SemiBold</vt:lpstr>
      <vt:lpstr>Calibri</vt:lpstr>
      <vt:lpstr>Eudoxus Sans</vt:lpstr>
      <vt:lpstr>Kanit</vt:lpstr>
      <vt:lpstr>Martel Sans</vt:lpstr>
      <vt:lpstr>p22-mackinac-pro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Sushil Pandey</cp:lastModifiedBy>
  <cp:revision>13</cp:revision>
  <dcterms:created xsi:type="dcterms:W3CDTF">2024-05-24T12:22:17Z</dcterms:created>
  <dcterms:modified xsi:type="dcterms:W3CDTF">2024-05-30T13:30:01Z</dcterms:modified>
</cp:coreProperties>
</file>