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66" r:id="rId4"/>
    <p:sldId id="263" r:id="rId5"/>
    <p:sldId id="261" r:id="rId6"/>
    <p:sldId id="272" r:id="rId7"/>
    <p:sldId id="260" r:id="rId8"/>
    <p:sldId id="265" r:id="rId9"/>
    <p:sldId id="262" r:id="rId10"/>
    <p:sldId id="273" r:id="rId11"/>
    <p:sldId id="274" r:id="rId12"/>
    <p:sldId id="270" r:id="rId13"/>
    <p:sldId id="269" r:id="rId14"/>
    <p:sldId id="271" r:id="rId15"/>
    <p:sldId id="275" r:id="rId16"/>
    <p:sldId id="268" r:id="rId17"/>
  </p:sldIdLst>
  <p:sldSz cx="12192000" cy="6858000"/>
  <p:notesSz cx="6858000" cy="9144000"/>
  <p:defaultTextStyle>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9E2"/>
    <a:srgbClr val="F1F4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2971-BE78-ED62-F0D3-9EA3371F3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I"/>
          </a:p>
        </p:txBody>
      </p:sp>
      <p:sp>
        <p:nvSpPr>
          <p:cNvPr id="3" name="Subtitle 2">
            <a:extLst>
              <a:ext uri="{FF2B5EF4-FFF2-40B4-BE49-F238E27FC236}">
                <a16:creationId xmlns:a16="http://schemas.microsoft.com/office/drawing/2014/main" id="{A6A3F23D-2840-4C29-98BD-D7EAFB1EE1BA}"/>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VI"/>
          </a:p>
        </p:txBody>
      </p:sp>
      <p:sp>
        <p:nvSpPr>
          <p:cNvPr id="4" name="Date Placeholder 3">
            <a:extLst>
              <a:ext uri="{FF2B5EF4-FFF2-40B4-BE49-F238E27FC236}">
                <a16:creationId xmlns:a16="http://schemas.microsoft.com/office/drawing/2014/main" id="{F092E62E-832C-7743-6636-5AB399077C2B}"/>
              </a:ext>
            </a:extLst>
          </p:cNvPr>
          <p:cNvSpPr>
            <a:spLocks noGrp="1"/>
          </p:cNvSpPr>
          <p:nvPr>
            <p:ph type="dt" sz="half" idx="10"/>
          </p:nvPr>
        </p:nvSpPr>
        <p:spPr/>
        <p:txBody>
          <a:bodyPr/>
          <a:lstStyle/>
          <a:p>
            <a:fld id="{D1659459-5BEB-457D-A956-17AEAF174B69}" type="datetimeFigureOut">
              <a:rPr lang="en-VI" smtClean="0"/>
              <a:t>7/30/2023</a:t>
            </a:fld>
            <a:endParaRPr lang="en-VI" dirty="0"/>
          </a:p>
        </p:txBody>
      </p:sp>
      <p:sp>
        <p:nvSpPr>
          <p:cNvPr id="5" name="Footer Placeholder 4">
            <a:extLst>
              <a:ext uri="{FF2B5EF4-FFF2-40B4-BE49-F238E27FC236}">
                <a16:creationId xmlns:a16="http://schemas.microsoft.com/office/drawing/2014/main" id="{503C7FE5-4694-99C1-57D6-D32A17FDA86E}"/>
              </a:ext>
            </a:extLst>
          </p:cNvPr>
          <p:cNvSpPr>
            <a:spLocks noGrp="1"/>
          </p:cNvSpPr>
          <p:nvPr>
            <p:ph type="ftr" sz="quarter" idx="11"/>
          </p:nvPr>
        </p:nvSpPr>
        <p:spPr/>
        <p:txBody>
          <a:bodyPr/>
          <a:lstStyle/>
          <a:p>
            <a:endParaRPr lang="en-VI" dirty="0"/>
          </a:p>
        </p:txBody>
      </p:sp>
      <p:sp>
        <p:nvSpPr>
          <p:cNvPr id="6" name="Slide Number Placeholder 5">
            <a:extLst>
              <a:ext uri="{FF2B5EF4-FFF2-40B4-BE49-F238E27FC236}">
                <a16:creationId xmlns:a16="http://schemas.microsoft.com/office/drawing/2014/main" id="{1C48E4FA-9091-E859-FE5A-15AAF3EF8931}"/>
              </a:ext>
            </a:extLst>
          </p:cNvPr>
          <p:cNvSpPr>
            <a:spLocks noGrp="1"/>
          </p:cNvSpPr>
          <p:nvPr>
            <p:ph type="sldNum" sz="quarter" idx="12"/>
          </p:nvPr>
        </p:nvSpPr>
        <p:spPr/>
        <p:txBody>
          <a:bodyPr/>
          <a:lstStyle/>
          <a:p>
            <a:fld id="{AACDBBCC-50FA-4F49-A57A-097C6B70FF8E}" type="slidenum">
              <a:rPr lang="en-VI" smtClean="0"/>
              <a:t>‹#›</a:t>
            </a:fld>
            <a:endParaRPr lang="en-VI" dirty="0"/>
          </a:p>
        </p:txBody>
      </p:sp>
      <p:pic>
        <p:nvPicPr>
          <p:cNvPr id="8" name="Picture 7" descr="A blue and white logo&#10;&#10;Description automatically generated">
            <a:extLst>
              <a:ext uri="{FF2B5EF4-FFF2-40B4-BE49-F238E27FC236}">
                <a16:creationId xmlns:a16="http://schemas.microsoft.com/office/drawing/2014/main" id="{6E3CB386-090E-CB61-007E-D379B1C551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1300"/>
            <a:ext cx="540327" cy="556700"/>
          </a:xfrm>
          <a:prstGeom prst="rect">
            <a:avLst/>
          </a:prstGeom>
        </p:spPr>
      </p:pic>
    </p:spTree>
    <p:extLst>
      <p:ext uri="{BB962C8B-B14F-4D97-AF65-F5344CB8AC3E}">
        <p14:creationId xmlns:p14="http://schemas.microsoft.com/office/powerpoint/2010/main" val="224282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922C-B2FF-FDCB-D852-189C3B7B21EA}"/>
              </a:ext>
            </a:extLst>
          </p:cNvPr>
          <p:cNvSpPr>
            <a:spLocks noGrp="1"/>
          </p:cNvSpPr>
          <p:nvPr>
            <p:ph type="title"/>
          </p:nvPr>
        </p:nvSpPr>
        <p:spPr/>
        <p:txBody>
          <a:bodyPr/>
          <a:lstStyle/>
          <a:p>
            <a:r>
              <a:rPr lang="en-US"/>
              <a:t>Click to edit Master title style</a:t>
            </a:r>
            <a:endParaRPr lang="en-VI"/>
          </a:p>
        </p:txBody>
      </p:sp>
      <p:sp>
        <p:nvSpPr>
          <p:cNvPr id="3" name="Vertical Text Placeholder 2">
            <a:extLst>
              <a:ext uri="{FF2B5EF4-FFF2-40B4-BE49-F238E27FC236}">
                <a16:creationId xmlns:a16="http://schemas.microsoft.com/office/drawing/2014/main" id="{2995D4C6-43EE-A17B-8846-C4AA3F9F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Date Placeholder 3">
            <a:extLst>
              <a:ext uri="{FF2B5EF4-FFF2-40B4-BE49-F238E27FC236}">
                <a16:creationId xmlns:a16="http://schemas.microsoft.com/office/drawing/2014/main" id="{076204BF-D03A-B0A7-C045-77D93D74C76F}"/>
              </a:ext>
            </a:extLst>
          </p:cNvPr>
          <p:cNvSpPr>
            <a:spLocks noGrp="1"/>
          </p:cNvSpPr>
          <p:nvPr>
            <p:ph type="dt" sz="half" idx="10"/>
          </p:nvPr>
        </p:nvSpPr>
        <p:spPr/>
        <p:txBody>
          <a:bodyPr/>
          <a:lstStyle/>
          <a:p>
            <a:fld id="{D1659459-5BEB-457D-A956-17AEAF174B69}" type="datetimeFigureOut">
              <a:rPr lang="en-VI" smtClean="0"/>
              <a:t>7/30/2023</a:t>
            </a:fld>
            <a:endParaRPr lang="en-VI" dirty="0"/>
          </a:p>
        </p:txBody>
      </p:sp>
      <p:sp>
        <p:nvSpPr>
          <p:cNvPr id="5" name="Footer Placeholder 4">
            <a:extLst>
              <a:ext uri="{FF2B5EF4-FFF2-40B4-BE49-F238E27FC236}">
                <a16:creationId xmlns:a16="http://schemas.microsoft.com/office/drawing/2014/main" id="{5E43988D-9AD5-5834-DD1B-7B9DAA701F7D}"/>
              </a:ext>
            </a:extLst>
          </p:cNvPr>
          <p:cNvSpPr>
            <a:spLocks noGrp="1"/>
          </p:cNvSpPr>
          <p:nvPr>
            <p:ph type="ftr" sz="quarter" idx="11"/>
          </p:nvPr>
        </p:nvSpPr>
        <p:spPr/>
        <p:txBody>
          <a:bodyPr/>
          <a:lstStyle/>
          <a:p>
            <a:endParaRPr lang="en-VI" dirty="0"/>
          </a:p>
        </p:txBody>
      </p:sp>
      <p:sp>
        <p:nvSpPr>
          <p:cNvPr id="6" name="Slide Number Placeholder 5">
            <a:extLst>
              <a:ext uri="{FF2B5EF4-FFF2-40B4-BE49-F238E27FC236}">
                <a16:creationId xmlns:a16="http://schemas.microsoft.com/office/drawing/2014/main" id="{B72671CE-7BEF-5A53-B29A-022D35CDB477}"/>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287775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D70AB1-3AE0-D25A-9438-C34A77096BD7}"/>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VI"/>
          </a:p>
        </p:txBody>
      </p:sp>
      <p:sp>
        <p:nvSpPr>
          <p:cNvPr id="3" name="Vertical Text Placeholder 2">
            <a:extLst>
              <a:ext uri="{FF2B5EF4-FFF2-40B4-BE49-F238E27FC236}">
                <a16:creationId xmlns:a16="http://schemas.microsoft.com/office/drawing/2014/main" id="{9D808239-DB9B-69E1-94D5-F753E63DB407}"/>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Date Placeholder 3">
            <a:extLst>
              <a:ext uri="{FF2B5EF4-FFF2-40B4-BE49-F238E27FC236}">
                <a16:creationId xmlns:a16="http://schemas.microsoft.com/office/drawing/2014/main" id="{344E51D8-29D8-63DE-1721-F77AED426C60}"/>
              </a:ext>
            </a:extLst>
          </p:cNvPr>
          <p:cNvSpPr>
            <a:spLocks noGrp="1"/>
          </p:cNvSpPr>
          <p:nvPr>
            <p:ph type="dt" sz="half" idx="10"/>
          </p:nvPr>
        </p:nvSpPr>
        <p:spPr/>
        <p:txBody>
          <a:bodyPr/>
          <a:lstStyle/>
          <a:p>
            <a:fld id="{D1659459-5BEB-457D-A956-17AEAF174B69}" type="datetimeFigureOut">
              <a:rPr lang="en-VI" smtClean="0"/>
              <a:t>7/30/2023</a:t>
            </a:fld>
            <a:endParaRPr lang="en-VI" dirty="0"/>
          </a:p>
        </p:txBody>
      </p:sp>
      <p:sp>
        <p:nvSpPr>
          <p:cNvPr id="5" name="Footer Placeholder 4">
            <a:extLst>
              <a:ext uri="{FF2B5EF4-FFF2-40B4-BE49-F238E27FC236}">
                <a16:creationId xmlns:a16="http://schemas.microsoft.com/office/drawing/2014/main" id="{498B4FB9-1BB5-9629-A93F-633E98E35A96}"/>
              </a:ext>
            </a:extLst>
          </p:cNvPr>
          <p:cNvSpPr>
            <a:spLocks noGrp="1"/>
          </p:cNvSpPr>
          <p:nvPr>
            <p:ph type="ftr" sz="quarter" idx="11"/>
          </p:nvPr>
        </p:nvSpPr>
        <p:spPr/>
        <p:txBody>
          <a:bodyPr/>
          <a:lstStyle/>
          <a:p>
            <a:endParaRPr lang="en-VI" dirty="0"/>
          </a:p>
        </p:txBody>
      </p:sp>
      <p:sp>
        <p:nvSpPr>
          <p:cNvPr id="6" name="Slide Number Placeholder 5">
            <a:extLst>
              <a:ext uri="{FF2B5EF4-FFF2-40B4-BE49-F238E27FC236}">
                <a16:creationId xmlns:a16="http://schemas.microsoft.com/office/drawing/2014/main" id="{C5054342-0FF3-EC54-74D5-735CBD5CD42C}"/>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166208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7A30-B573-672F-F231-0B2CD2B799F5}"/>
              </a:ext>
            </a:extLst>
          </p:cNvPr>
          <p:cNvSpPr>
            <a:spLocks noGrp="1"/>
          </p:cNvSpPr>
          <p:nvPr>
            <p:ph type="title"/>
          </p:nvPr>
        </p:nvSpPr>
        <p:spPr/>
        <p:txBody>
          <a:bodyPr/>
          <a:lstStyle/>
          <a:p>
            <a:r>
              <a:rPr lang="en-US"/>
              <a:t>Click to edit Master title style</a:t>
            </a:r>
            <a:endParaRPr lang="en-VI"/>
          </a:p>
        </p:txBody>
      </p:sp>
      <p:sp>
        <p:nvSpPr>
          <p:cNvPr id="3" name="Content Placeholder 2">
            <a:extLst>
              <a:ext uri="{FF2B5EF4-FFF2-40B4-BE49-F238E27FC236}">
                <a16:creationId xmlns:a16="http://schemas.microsoft.com/office/drawing/2014/main" id="{AC4684F1-FE0B-3CE7-5392-19CD96BBD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Date Placeholder 3">
            <a:extLst>
              <a:ext uri="{FF2B5EF4-FFF2-40B4-BE49-F238E27FC236}">
                <a16:creationId xmlns:a16="http://schemas.microsoft.com/office/drawing/2014/main" id="{E1A3C32E-A526-47FF-9176-40EB6EA2CE1F}"/>
              </a:ext>
            </a:extLst>
          </p:cNvPr>
          <p:cNvSpPr>
            <a:spLocks noGrp="1"/>
          </p:cNvSpPr>
          <p:nvPr>
            <p:ph type="dt" sz="half" idx="10"/>
          </p:nvPr>
        </p:nvSpPr>
        <p:spPr/>
        <p:txBody>
          <a:bodyPr/>
          <a:lstStyle/>
          <a:p>
            <a:fld id="{D1659459-5BEB-457D-A956-17AEAF174B69}" type="datetimeFigureOut">
              <a:rPr lang="en-VI" smtClean="0"/>
              <a:t>7/30/2023</a:t>
            </a:fld>
            <a:endParaRPr lang="en-VI" dirty="0"/>
          </a:p>
        </p:txBody>
      </p:sp>
      <p:sp>
        <p:nvSpPr>
          <p:cNvPr id="5" name="Footer Placeholder 4">
            <a:extLst>
              <a:ext uri="{FF2B5EF4-FFF2-40B4-BE49-F238E27FC236}">
                <a16:creationId xmlns:a16="http://schemas.microsoft.com/office/drawing/2014/main" id="{23CCDDA3-F641-E315-A810-0A74C5588377}"/>
              </a:ext>
            </a:extLst>
          </p:cNvPr>
          <p:cNvSpPr>
            <a:spLocks noGrp="1"/>
          </p:cNvSpPr>
          <p:nvPr>
            <p:ph type="ftr" sz="quarter" idx="11"/>
          </p:nvPr>
        </p:nvSpPr>
        <p:spPr/>
        <p:txBody>
          <a:bodyPr/>
          <a:lstStyle/>
          <a:p>
            <a:endParaRPr lang="en-VI" dirty="0"/>
          </a:p>
        </p:txBody>
      </p:sp>
      <p:sp>
        <p:nvSpPr>
          <p:cNvPr id="6" name="Slide Number Placeholder 5">
            <a:extLst>
              <a:ext uri="{FF2B5EF4-FFF2-40B4-BE49-F238E27FC236}">
                <a16:creationId xmlns:a16="http://schemas.microsoft.com/office/drawing/2014/main" id="{D0FC111C-89B0-954E-1087-D0BD1B2323B6}"/>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369155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BDB5-50F0-FDBC-B054-8A1EF354D77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VI"/>
          </a:p>
        </p:txBody>
      </p:sp>
      <p:sp>
        <p:nvSpPr>
          <p:cNvPr id="3" name="Text Placeholder 2">
            <a:extLst>
              <a:ext uri="{FF2B5EF4-FFF2-40B4-BE49-F238E27FC236}">
                <a16:creationId xmlns:a16="http://schemas.microsoft.com/office/drawing/2014/main" id="{AAA2D470-3704-9D0D-2E05-D4D7349E158B}"/>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26577E-D60B-7DF7-CC1C-F5B69268BD23}"/>
              </a:ext>
            </a:extLst>
          </p:cNvPr>
          <p:cNvSpPr>
            <a:spLocks noGrp="1"/>
          </p:cNvSpPr>
          <p:nvPr>
            <p:ph type="dt" sz="half" idx="10"/>
          </p:nvPr>
        </p:nvSpPr>
        <p:spPr/>
        <p:txBody>
          <a:bodyPr/>
          <a:lstStyle/>
          <a:p>
            <a:fld id="{D1659459-5BEB-457D-A956-17AEAF174B69}" type="datetimeFigureOut">
              <a:rPr lang="en-VI" smtClean="0"/>
              <a:t>7/30/2023</a:t>
            </a:fld>
            <a:endParaRPr lang="en-VI" dirty="0"/>
          </a:p>
        </p:txBody>
      </p:sp>
      <p:sp>
        <p:nvSpPr>
          <p:cNvPr id="5" name="Footer Placeholder 4">
            <a:extLst>
              <a:ext uri="{FF2B5EF4-FFF2-40B4-BE49-F238E27FC236}">
                <a16:creationId xmlns:a16="http://schemas.microsoft.com/office/drawing/2014/main" id="{D4510DBD-A7F7-9110-4572-189ED5B4775D}"/>
              </a:ext>
            </a:extLst>
          </p:cNvPr>
          <p:cNvSpPr>
            <a:spLocks noGrp="1"/>
          </p:cNvSpPr>
          <p:nvPr>
            <p:ph type="ftr" sz="quarter" idx="11"/>
          </p:nvPr>
        </p:nvSpPr>
        <p:spPr/>
        <p:txBody>
          <a:bodyPr/>
          <a:lstStyle/>
          <a:p>
            <a:endParaRPr lang="en-VI" dirty="0"/>
          </a:p>
        </p:txBody>
      </p:sp>
      <p:sp>
        <p:nvSpPr>
          <p:cNvPr id="6" name="Slide Number Placeholder 5">
            <a:extLst>
              <a:ext uri="{FF2B5EF4-FFF2-40B4-BE49-F238E27FC236}">
                <a16:creationId xmlns:a16="http://schemas.microsoft.com/office/drawing/2014/main" id="{FD69801C-369C-F3BC-EF99-DBE08D67B915}"/>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283691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AA1F-2118-3E60-66AE-DB31E488E7B1}"/>
              </a:ext>
            </a:extLst>
          </p:cNvPr>
          <p:cNvSpPr>
            <a:spLocks noGrp="1"/>
          </p:cNvSpPr>
          <p:nvPr>
            <p:ph type="title"/>
          </p:nvPr>
        </p:nvSpPr>
        <p:spPr/>
        <p:txBody>
          <a:bodyPr/>
          <a:lstStyle/>
          <a:p>
            <a:r>
              <a:rPr lang="en-US"/>
              <a:t>Click to edit Master title style</a:t>
            </a:r>
            <a:endParaRPr lang="en-VI"/>
          </a:p>
        </p:txBody>
      </p:sp>
      <p:sp>
        <p:nvSpPr>
          <p:cNvPr id="3" name="Content Placeholder 2">
            <a:extLst>
              <a:ext uri="{FF2B5EF4-FFF2-40B4-BE49-F238E27FC236}">
                <a16:creationId xmlns:a16="http://schemas.microsoft.com/office/drawing/2014/main" id="{0B9F57CF-967F-BFD9-B812-2700D20EFB53}"/>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Content Placeholder 3">
            <a:extLst>
              <a:ext uri="{FF2B5EF4-FFF2-40B4-BE49-F238E27FC236}">
                <a16:creationId xmlns:a16="http://schemas.microsoft.com/office/drawing/2014/main" id="{54EF5DD2-0B72-3871-3F7F-0719AD9605C3}"/>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5" name="Date Placeholder 4">
            <a:extLst>
              <a:ext uri="{FF2B5EF4-FFF2-40B4-BE49-F238E27FC236}">
                <a16:creationId xmlns:a16="http://schemas.microsoft.com/office/drawing/2014/main" id="{DEE412B9-C935-B7ED-081D-91F2F35240DA}"/>
              </a:ext>
            </a:extLst>
          </p:cNvPr>
          <p:cNvSpPr>
            <a:spLocks noGrp="1"/>
          </p:cNvSpPr>
          <p:nvPr>
            <p:ph type="dt" sz="half" idx="10"/>
          </p:nvPr>
        </p:nvSpPr>
        <p:spPr/>
        <p:txBody>
          <a:bodyPr/>
          <a:lstStyle/>
          <a:p>
            <a:fld id="{D1659459-5BEB-457D-A956-17AEAF174B69}" type="datetimeFigureOut">
              <a:rPr lang="en-VI" smtClean="0"/>
              <a:t>7/30/2023</a:t>
            </a:fld>
            <a:endParaRPr lang="en-VI" dirty="0"/>
          </a:p>
        </p:txBody>
      </p:sp>
      <p:sp>
        <p:nvSpPr>
          <p:cNvPr id="6" name="Footer Placeholder 5">
            <a:extLst>
              <a:ext uri="{FF2B5EF4-FFF2-40B4-BE49-F238E27FC236}">
                <a16:creationId xmlns:a16="http://schemas.microsoft.com/office/drawing/2014/main" id="{912B50D5-4B76-0110-BDFA-F6E058624DF7}"/>
              </a:ext>
            </a:extLst>
          </p:cNvPr>
          <p:cNvSpPr>
            <a:spLocks noGrp="1"/>
          </p:cNvSpPr>
          <p:nvPr>
            <p:ph type="ftr" sz="quarter" idx="11"/>
          </p:nvPr>
        </p:nvSpPr>
        <p:spPr/>
        <p:txBody>
          <a:bodyPr/>
          <a:lstStyle/>
          <a:p>
            <a:endParaRPr lang="en-VI" dirty="0"/>
          </a:p>
        </p:txBody>
      </p:sp>
      <p:sp>
        <p:nvSpPr>
          <p:cNvPr id="7" name="Slide Number Placeholder 6">
            <a:extLst>
              <a:ext uri="{FF2B5EF4-FFF2-40B4-BE49-F238E27FC236}">
                <a16:creationId xmlns:a16="http://schemas.microsoft.com/office/drawing/2014/main" id="{31BF0B1F-602F-9986-8E40-B66A59890BAA}"/>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99129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9499-1FBF-EAED-2CE1-AFA94AA14EAF}"/>
              </a:ext>
            </a:extLst>
          </p:cNvPr>
          <p:cNvSpPr>
            <a:spLocks noGrp="1"/>
          </p:cNvSpPr>
          <p:nvPr>
            <p:ph type="title"/>
          </p:nvPr>
        </p:nvSpPr>
        <p:spPr>
          <a:xfrm>
            <a:off x="839789" y="365125"/>
            <a:ext cx="10515600" cy="1325563"/>
          </a:xfrm>
        </p:spPr>
        <p:txBody>
          <a:bodyPr/>
          <a:lstStyle/>
          <a:p>
            <a:r>
              <a:rPr lang="en-US"/>
              <a:t>Click to edit Master title style</a:t>
            </a:r>
            <a:endParaRPr lang="en-VI"/>
          </a:p>
        </p:txBody>
      </p:sp>
      <p:sp>
        <p:nvSpPr>
          <p:cNvPr id="3" name="Text Placeholder 2">
            <a:extLst>
              <a:ext uri="{FF2B5EF4-FFF2-40B4-BE49-F238E27FC236}">
                <a16:creationId xmlns:a16="http://schemas.microsoft.com/office/drawing/2014/main" id="{C3F44F89-966E-C7B7-80B4-D51C17EBF9CF}"/>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96E4C-B323-5401-8DBD-6DD4C2557C96}"/>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5" name="Text Placeholder 4">
            <a:extLst>
              <a:ext uri="{FF2B5EF4-FFF2-40B4-BE49-F238E27FC236}">
                <a16:creationId xmlns:a16="http://schemas.microsoft.com/office/drawing/2014/main" id="{FA7E1A52-1458-92A0-D971-393A29AB6C0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A94FCE-E6A6-68D9-7512-3A7D2134DE5C}"/>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7" name="Date Placeholder 6">
            <a:extLst>
              <a:ext uri="{FF2B5EF4-FFF2-40B4-BE49-F238E27FC236}">
                <a16:creationId xmlns:a16="http://schemas.microsoft.com/office/drawing/2014/main" id="{9A9EA5FE-0899-BE53-48D2-A149135F11BA}"/>
              </a:ext>
            </a:extLst>
          </p:cNvPr>
          <p:cNvSpPr>
            <a:spLocks noGrp="1"/>
          </p:cNvSpPr>
          <p:nvPr>
            <p:ph type="dt" sz="half" idx="10"/>
          </p:nvPr>
        </p:nvSpPr>
        <p:spPr/>
        <p:txBody>
          <a:bodyPr/>
          <a:lstStyle/>
          <a:p>
            <a:fld id="{D1659459-5BEB-457D-A956-17AEAF174B69}" type="datetimeFigureOut">
              <a:rPr lang="en-VI" smtClean="0"/>
              <a:t>7/30/2023</a:t>
            </a:fld>
            <a:endParaRPr lang="en-VI" dirty="0"/>
          </a:p>
        </p:txBody>
      </p:sp>
      <p:sp>
        <p:nvSpPr>
          <p:cNvPr id="8" name="Footer Placeholder 7">
            <a:extLst>
              <a:ext uri="{FF2B5EF4-FFF2-40B4-BE49-F238E27FC236}">
                <a16:creationId xmlns:a16="http://schemas.microsoft.com/office/drawing/2014/main" id="{ECF75223-446F-E497-3C2A-EFBC04466B73}"/>
              </a:ext>
            </a:extLst>
          </p:cNvPr>
          <p:cNvSpPr>
            <a:spLocks noGrp="1"/>
          </p:cNvSpPr>
          <p:nvPr>
            <p:ph type="ftr" sz="quarter" idx="11"/>
          </p:nvPr>
        </p:nvSpPr>
        <p:spPr/>
        <p:txBody>
          <a:bodyPr/>
          <a:lstStyle/>
          <a:p>
            <a:endParaRPr lang="en-VI" dirty="0"/>
          </a:p>
        </p:txBody>
      </p:sp>
      <p:sp>
        <p:nvSpPr>
          <p:cNvPr id="9" name="Slide Number Placeholder 8">
            <a:extLst>
              <a:ext uri="{FF2B5EF4-FFF2-40B4-BE49-F238E27FC236}">
                <a16:creationId xmlns:a16="http://schemas.microsoft.com/office/drawing/2014/main" id="{181C86D0-E341-A747-B7FE-3CC41555E6C0}"/>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195301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2C31-510F-D124-1989-3AB4609AF64D}"/>
              </a:ext>
            </a:extLst>
          </p:cNvPr>
          <p:cNvSpPr>
            <a:spLocks noGrp="1"/>
          </p:cNvSpPr>
          <p:nvPr>
            <p:ph type="title"/>
          </p:nvPr>
        </p:nvSpPr>
        <p:spPr/>
        <p:txBody>
          <a:bodyPr/>
          <a:lstStyle/>
          <a:p>
            <a:r>
              <a:rPr lang="en-US"/>
              <a:t>Click to edit Master title style</a:t>
            </a:r>
            <a:endParaRPr lang="en-VI"/>
          </a:p>
        </p:txBody>
      </p:sp>
      <p:sp>
        <p:nvSpPr>
          <p:cNvPr id="3" name="Date Placeholder 2">
            <a:extLst>
              <a:ext uri="{FF2B5EF4-FFF2-40B4-BE49-F238E27FC236}">
                <a16:creationId xmlns:a16="http://schemas.microsoft.com/office/drawing/2014/main" id="{B1006DC1-0D59-C011-8AEC-1253E275AE67}"/>
              </a:ext>
            </a:extLst>
          </p:cNvPr>
          <p:cNvSpPr>
            <a:spLocks noGrp="1"/>
          </p:cNvSpPr>
          <p:nvPr>
            <p:ph type="dt" sz="half" idx="10"/>
          </p:nvPr>
        </p:nvSpPr>
        <p:spPr/>
        <p:txBody>
          <a:bodyPr/>
          <a:lstStyle/>
          <a:p>
            <a:fld id="{D1659459-5BEB-457D-A956-17AEAF174B69}" type="datetimeFigureOut">
              <a:rPr lang="en-VI" smtClean="0"/>
              <a:t>7/30/2023</a:t>
            </a:fld>
            <a:endParaRPr lang="en-VI" dirty="0"/>
          </a:p>
        </p:txBody>
      </p:sp>
      <p:sp>
        <p:nvSpPr>
          <p:cNvPr id="4" name="Footer Placeholder 3">
            <a:extLst>
              <a:ext uri="{FF2B5EF4-FFF2-40B4-BE49-F238E27FC236}">
                <a16:creationId xmlns:a16="http://schemas.microsoft.com/office/drawing/2014/main" id="{A6397191-EE4C-AC3A-095E-4DDA9E4F0C4F}"/>
              </a:ext>
            </a:extLst>
          </p:cNvPr>
          <p:cNvSpPr>
            <a:spLocks noGrp="1"/>
          </p:cNvSpPr>
          <p:nvPr>
            <p:ph type="ftr" sz="quarter" idx="11"/>
          </p:nvPr>
        </p:nvSpPr>
        <p:spPr/>
        <p:txBody>
          <a:bodyPr/>
          <a:lstStyle/>
          <a:p>
            <a:endParaRPr lang="en-VI" dirty="0"/>
          </a:p>
        </p:txBody>
      </p:sp>
      <p:sp>
        <p:nvSpPr>
          <p:cNvPr id="5" name="Slide Number Placeholder 4">
            <a:extLst>
              <a:ext uri="{FF2B5EF4-FFF2-40B4-BE49-F238E27FC236}">
                <a16:creationId xmlns:a16="http://schemas.microsoft.com/office/drawing/2014/main" id="{02C3B674-86D2-97F4-E897-5FBFE55DE9EA}"/>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208608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72A2C-2C12-67A1-3FFA-532F062D21A6}"/>
              </a:ext>
            </a:extLst>
          </p:cNvPr>
          <p:cNvSpPr>
            <a:spLocks noGrp="1"/>
          </p:cNvSpPr>
          <p:nvPr>
            <p:ph type="dt" sz="half" idx="10"/>
          </p:nvPr>
        </p:nvSpPr>
        <p:spPr/>
        <p:txBody>
          <a:bodyPr/>
          <a:lstStyle/>
          <a:p>
            <a:fld id="{D1659459-5BEB-457D-A956-17AEAF174B69}" type="datetimeFigureOut">
              <a:rPr lang="en-VI" smtClean="0"/>
              <a:t>7/30/2023</a:t>
            </a:fld>
            <a:endParaRPr lang="en-VI" dirty="0"/>
          </a:p>
        </p:txBody>
      </p:sp>
      <p:sp>
        <p:nvSpPr>
          <p:cNvPr id="3" name="Footer Placeholder 2">
            <a:extLst>
              <a:ext uri="{FF2B5EF4-FFF2-40B4-BE49-F238E27FC236}">
                <a16:creationId xmlns:a16="http://schemas.microsoft.com/office/drawing/2014/main" id="{C57DF929-6F58-8205-D550-E7F25D4C8C4C}"/>
              </a:ext>
            </a:extLst>
          </p:cNvPr>
          <p:cNvSpPr>
            <a:spLocks noGrp="1"/>
          </p:cNvSpPr>
          <p:nvPr>
            <p:ph type="ftr" sz="quarter" idx="11"/>
          </p:nvPr>
        </p:nvSpPr>
        <p:spPr/>
        <p:txBody>
          <a:bodyPr/>
          <a:lstStyle/>
          <a:p>
            <a:endParaRPr lang="en-VI" dirty="0"/>
          </a:p>
        </p:txBody>
      </p:sp>
      <p:sp>
        <p:nvSpPr>
          <p:cNvPr id="4" name="Slide Number Placeholder 3">
            <a:extLst>
              <a:ext uri="{FF2B5EF4-FFF2-40B4-BE49-F238E27FC236}">
                <a16:creationId xmlns:a16="http://schemas.microsoft.com/office/drawing/2014/main" id="{BE28E8C1-E74D-FA00-61DE-B93769114F45}"/>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285096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8780-FB62-8A5C-9BB8-87457B99C358}"/>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VI"/>
          </a:p>
        </p:txBody>
      </p:sp>
      <p:sp>
        <p:nvSpPr>
          <p:cNvPr id="3" name="Content Placeholder 2">
            <a:extLst>
              <a:ext uri="{FF2B5EF4-FFF2-40B4-BE49-F238E27FC236}">
                <a16:creationId xmlns:a16="http://schemas.microsoft.com/office/drawing/2014/main" id="{D9B42346-5348-CCF5-038B-14EC840710DD}"/>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Text Placeholder 3">
            <a:extLst>
              <a:ext uri="{FF2B5EF4-FFF2-40B4-BE49-F238E27FC236}">
                <a16:creationId xmlns:a16="http://schemas.microsoft.com/office/drawing/2014/main" id="{4FAB8328-AF51-5A92-5671-2CA5DB416CB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D5AF7AB8-5014-6624-8B01-711DEEFAFC56}"/>
              </a:ext>
            </a:extLst>
          </p:cNvPr>
          <p:cNvSpPr>
            <a:spLocks noGrp="1"/>
          </p:cNvSpPr>
          <p:nvPr>
            <p:ph type="dt" sz="half" idx="10"/>
          </p:nvPr>
        </p:nvSpPr>
        <p:spPr/>
        <p:txBody>
          <a:bodyPr/>
          <a:lstStyle/>
          <a:p>
            <a:fld id="{D1659459-5BEB-457D-A956-17AEAF174B69}" type="datetimeFigureOut">
              <a:rPr lang="en-VI" smtClean="0"/>
              <a:t>7/30/2023</a:t>
            </a:fld>
            <a:endParaRPr lang="en-VI" dirty="0"/>
          </a:p>
        </p:txBody>
      </p:sp>
      <p:sp>
        <p:nvSpPr>
          <p:cNvPr id="6" name="Footer Placeholder 5">
            <a:extLst>
              <a:ext uri="{FF2B5EF4-FFF2-40B4-BE49-F238E27FC236}">
                <a16:creationId xmlns:a16="http://schemas.microsoft.com/office/drawing/2014/main" id="{69DC24BC-934A-98DC-EE53-8042974C54DC}"/>
              </a:ext>
            </a:extLst>
          </p:cNvPr>
          <p:cNvSpPr>
            <a:spLocks noGrp="1"/>
          </p:cNvSpPr>
          <p:nvPr>
            <p:ph type="ftr" sz="quarter" idx="11"/>
          </p:nvPr>
        </p:nvSpPr>
        <p:spPr/>
        <p:txBody>
          <a:bodyPr/>
          <a:lstStyle/>
          <a:p>
            <a:endParaRPr lang="en-VI" dirty="0"/>
          </a:p>
        </p:txBody>
      </p:sp>
      <p:sp>
        <p:nvSpPr>
          <p:cNvPr id="7" name="Slide Number Placeholder 6">
            <a:extLst>
              <a:ext uri="{FF2B5EF4-FFF2-40B4-BE49-F238E27FC236}">
                <a16:creationId xmlns:a16="http://schemas.microsoft.com/office/drawing/2014/main" id="{676F4D4F-F91E-C591-32AF-23E41F7A4B6D}"/>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407472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DCC4-EAE3-84F2-3001-8F98F8B3092C}"/>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VI"/>
          </a:p>
        </p:txBody>
      </p:sp>
      <p:sp>
        <p:nvSpPr>
          <p:cNvPr id="3" name="Picture Placeholder 2">
            <a:extLst>
              <a:ext uri="{FF2B5EF4-FFF2-40B4-BE49-F238E27FC236}">
                <a16:creationId xmlns:a16="http://schemas.microsoft.com/office/drawing/2014/main" id="{1CB36B49-6F7F-F56C-054A-A1B6511D3850}"/>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VI" dirty="0"/>
          </a:p>
        </p:txBody>
      </p:sp>
      <p:sp>
        <p:nvSpPr>
          <p:cNvPr id="4" name="Text Placeholder 3">
            <a:extLst>
              <a:ext uri="{FF2B5EF4-FFF2-40B4-BE49-F238E27FC236}">
                <a16:creationId xmlns:a16="http://schemas.microsoft.com/office/drawing/2014/main" id="{08BD38D0-48B9-32A5-F5C5-8AF327ACAB49}"/>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C4603F19-435F-8DC7-B99A-2E13EA18AAD4}"/>
              </a:ext>
            </a:extLst>
          </p:cNvPr>
          <p:cNvSpPr>
            <a:spLocks noGrp="1"/>
          </p:cNvSpPr>
          <p:nvPr>
            <p:ph type="dt" sz="half" idx="10"/>
          </p:nvPr>
        </p:nvSpPr>
        <p:spPr/>
        <p:txBody>
          <a:bodyPr/>
          <a:lstStyle/>
          <a:p>
            <a:fld id="{D1659459-5BEB-457D-A956-17AEAF174B69}" type="datetimeFigureOut">
              <a:rPr lang="en-VI" smtClean="0"/>
              <a:t>7/30/2023</a:t>
            </a:fld>
            <a:endParaRPr lang="en-VI" dirty="0"/>
          </a:p>
        </p:txBody>
      </p:sp>
      <p:sp>
        <p:nvSpPr>
          <p:cNvPr id="6" name="Footer Placeholder 5">
            <a:extLst>
              <a:ext uri="{FF2B5EF4-FFF2-40B4-BE49-F238E27FC236}">
                <a16:creationId xmlns:a16="http://schemas.microsoft.com/office/drawing/2014/main" id="{8B0D649A-E718-E7AA-471B-DCA4156019B4}"/>
              </a:ext>
            </a:extLst>
          </p:cNvPr>
          <p:cNvSpPr>
            <a:spLocks noGrp="1"/>
          </p:cNvSpPr>
          <p:nvPr>
            <p:ph type="ftr" sz="quarter" idx="11"/>
          </p:nvPr>
        </p:nvSpPr>
        <p:spPr/>
        <p:txBody>
          <a:bodyPr/>
          <a:lstStyle/>
          <a:p>
            <a:endParaRPr lang="en-VI" dirty="0"/>
          </a:p>
        </p:txBody>
      </p:sp>
      <p:sp>
        <p:nvSpPr>
          <p:cNvPr id="7" name="Slide Number Placeholder 6">
            <a:extLst>
              <a:ext uri="{FF2B5EF4-FFF2-40B4-BE49-F238E27FC236}">
                <a16:creationId xmlns:a16="http://schemas.microsoft.com/office/drawing/2014/main" id="{4390CB30-A326-6193-453C-2EA7C40F9D16}"/>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164881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A9865-5144-8D56-BBC8-6EAC81935DA9}"/>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VI"/>
          </a:p>
        </p:txBody>
      </p:sp>
      <p:sp>
        <p:nvSpPr>
          <p:cNvPr id="3" name="Text Placeholder 2">
            <a:extLst>
              <a:ext uri="{FF2B5EF4-FFF2-40B4-BE49-F238E27FC236}">
                <a16:creationId xmlns:a16="http://schemas.microsoft.com/office/drawing/2014/main" id="{47D77722-B6C5-AE85-6F21-6839CDDBD93C}"/>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Date Placeholder 3">
            <a:extLst>
              <a:ext uri="{FF2B5EF4-FFF2-40B4-BE49-F238E27FC236}">
                <a16:creationId xmlns:a16="http://schemas.microsoft.com/office/drawing/2014/main" id="{D93F6EBE-63E9-B46B-FD8D-8D0668B4F73E}"/>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59459-5BEB-457D-A956-17AEAF174B69}" type="datetimeFigureOut">
              <a:rPr lang="en-VI" smtClean="0"/>
              <a:t>7/30/2023</a:t>
            </a:fld>
            <a:endParaRPr lang="en-VI" dirty="0"/>
          </a:p>
        </p:txBody>
      </p:sp>
      <p:sp>
        <p:nvSpPr>
          <p:cNvPr id="5" name="Footer Placeholder 4">
            <a:extLst>
              <a:ext uri="{FF2B5EF4-FFF2-40B4-BE49-F238E27FC236}">
                <a16:creationId xmlns:a16="http://schemas.microsoft.com/office/drawing/2014/main" id="{22C2B6D4-51D3-625B-47A8-7129B2A8819F}"/>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I" dirty="0"/>
          </a:p>
        </p:txBody>
      </p:sp>
      <p:sp>
        <p:nvSpPr>
          <p:cNvPr id="6" name="Slide Number Placeholder 5">
            <a:extLst>
              <a:ext uri="{FF2B5EF4-FFF2-40B4-BE49-F238E27FC236}">
                <a16:creationId xmlns:a16="http://schemas.microsoft.com/office/drawing/2014/main" id="{6623871F-19AA-AEAD-372A-205BFB6DAC71}"/>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DBBCC-50FA-4F49-A57A-097C6B70FF8E}" type="slidenum">
              <a:rPr lang="en-VI" smtClean="0"/>
              <a:t>‹#›</a:t>
            </a:fld>
            <a:endParaRPr lang="en-VI" dirty="0"/>
          </a:p>
        </p:txBody>
      </p:sp>
    </p:spTree>
    <p:extLst>
      <p:ext uri="{BB962C8B-B14F-4D97-AF65-F5344CB8AC3E}">
        <p14:creationId xmlns:p14="http://schemas.microsoft.com/office/powerpoint/2010/main" val="217019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VI"/>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ind turbines in field">
            <a:extLst>
              <a:ext uri="{FF2B5EF4-FFF2-40B4-BE49-F238E27FC236}">
                <a16:creationId xmlns:a16="http://schemas.microsoft.com/office/drawing/2014/main" id="{F82E0787-C4EE-835C-1AD0-07C158CA9D1C}"/>
              </a:ext>
            </a:extLst>
          </p:cNvPr>
          <p:cNvPicPr>
            <a:picLocks noChangeAspect="1"/>
          </p:cNvPicPr>
          <p:nvPr/>
        </p:nvPicPr>
        <p:blipFill>
          <a:blip r:embed="rId2">
            <a:alphaModFix amt="61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bg1"/>
            </a:glow>
            <a:softEdge rad="25400"/>
          </a:effectLst>
          <a:scene3d>
            <a:camera prst="orthographicFront"/>
            <a:lightRig rig="threePt" dir="t"/>
          </a:scene3d>
          <a:sp3d contourW="12700">
            <a:contourClr>
              <a:schemeClr val="bg2"/>
            </a:contourClr>
          </a:sp3d>
        </p:spPr>
      </p:pic>
      <p:grpSp>
        <p:nvGrpSpPr>
          <p:cNvPr id="3" name="Group 2">
            <a:extLst>
              <a:ext uri="{FF2B5EF4-FFF2-40B4-BE49-F238E27FC236}">
                <a16:creationId xmlns:a16="http://schemas.microsoft.com/office/drawing/2014/main" id="{39253FC5-C852-B6D2-7C29-9FFCD6D9F54B}"/>
              </a:ext>
            </a:extLst>
          </p:cNvPr>
          <p:cNvGrpSpPr/>
          <p:nvPr/>
        </p:nvGrpSpPr>
        <p:grpSpPr>
          <a:xfrm>
            <a:off x="0" y="1635443"/>
            <a:ext cx="12192000" cy="3592429"/>
            <a:chOff x="0" y="1634192"/>
            <a:chExt cx="9917723" cy="3589615"/>
          </a:xfrm>
        </p:grpSpPr>
        <p:grpSp>
          <p:nvGrpSpPr>
            <p:cNvPr id="4" name="Group 3">
              <a:extLst>
                <a:ext uri="{FF2B5EF4-FFF2-40B4-BE49-F238E27FC236}">
                  <a16:creationId xmlns:a16="http://schemas.microsoft.com/office/drawing/2014/main" id="{28F8BDB9-402D-0E50-AF42-DFAA3BCE76C8}"/>
                </a:ext>
              </a:extLst>
            </p:cNvPr>
            <p:cNvGrpSpPr/>
            <p:nvPr/>
          </p:nvGrpSpPr>
          <p:grpSpPr>
            <a:xfrm>
              <a:off x="0" y="1634192"/>
              <a:ext cx="9917723" cy="3589615"/>
              <a:chOff x="0" y="1643567"/>
              <a:chExt cx="9917723" cy="3209787"/>
            </a:xfrm>
          </p:grpSpPr>
          <p:sp>
            <p:nvSpPr>
              <p:cNvPr id="7" name="Rectangle 7">
                <a:extLst>
                  <a:ext uri="{FF2B5EF4-FFF2-40B4-BE49-F238E27FC236}">
                    <a16:creationId xmlns:a16="http://schemas.microsoft.com/office/drawing/2014/main" id="{454F9892-8A11-170C-5C35-C5FE5BE90BEF}"/>
                  </a:ext>
                </a:extLst>
              </p:cNvPr>
              <p:cNvSpPr/>
              <p:nvPr/>
            </p:nvSpPr>
            <p:spPr>
              <a:xfrm>
                <a:off x="152400" y="1643567"/>
                <a:ext cx="9765323" cy="3207434"/>
              </a:xfrm>
              <a:custGeom>
                <a:avLst/>
                <a:gdLst>
                  <a:gd name="connsiteX0" fmla="*/ 0 w 8553157"/>
                  <a:gd name="connsiteY0" fmla="*/ 0 h 3207434"/>
                  <a:gd name="connsiteX1" fmla="*/ 8553157 w 8553157"/>
                  <a:gd name="connsiteY1" fmla="*/ 0 h 3207434"/>
                  <a:gd name="connsiteX2" fmla="*/ 8553157 w 8553157"/>
                  <a:gd name="connsiteY2" fmla="*/ 3207434 h 3207434"/>
                  <a:gd name="connsiteX3" fmla="*/ 0 w 8553157"/>
                  <a:gd name="connsiteY3" fmla="*/ 3207434 h 3207434"/>
                  <a:gd name="connsiteX4" fmla="*/ 0 w 8553157"/>
                  <a:gd name="connsiteY4" fmla="*/ 0 h 3207434"/>
                  <a:gd name="connsiteX0" fmla="*/ 0 w 9242473"/>
                  <a:gd name="connsiteY0" fmla="*/ 0 h 3207434"/>
                  <a:gd name="connsiteX1" fmla="*/ 8553157 w 9242473"/>
                  <a:gd name="connsiteY1" fmla="*/ 0 h 3207434"/>
                  <a:gd name="connsiteX2" fmla="*/ 9242473 w 9242473"/>
                  <a:gd name="connsiteY2" fmla="*/ 3207434 h 3207434"/>
                  <a:gd name="connsiteX3" fmla="*/ 0 w 9242473"/>
                  <a:gd name="connsiteY3" fmla="*/ 3207434 h 3207434"/>
                  <a:gd name="connsiteX4" fmla="*/ 0 w 9242473"/>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2473" h="3207434">
                    <a:moveTo>
                      <a:pt x="0" y="0"/>
                    </a:moveTo>
                    <a:lnTo>
                      <a:pt x="8553157" y="0"/>
                    </a:lnTo>
                    <a:lnTo>
                      <a:pt x="9242473" y="3207434"/>
                    </a:lnTo>
                    <a:lnTo>
                      <a:pt x="0" y="3207434"/>
                    </a:lnTo>
                    <a:lnTo>
                      <a:pt x="0"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dirty="0"/>
              </a:p>
            </p:txBody>
          </p:sp>
          <p:sp>
            <p:nvSpPr>
              <p:cNvPr id="8" name="Rectangle 7">
                <a:extLst>
                  <a:ext uri="{FF2B5EF4-FFF2-40B4-BE49-F238E27FC236}">
                    <a16:creationId xmlns:a16="http://schemas.microsoft.com/office/drawing/2014/main" id="{2CC7B673-0B5E-D2E7-A085-FB25DEA9AA5A}"/>
                  </a:ext>
                </a:extLst>
              </p:cNvPr>
              <p:cNvSpPr/>
              <p:nvPr/>
            </p:nvSpPr>
            <p:spPr>
              <a:xfrm>
                <a:off x="0" y="1645915"/>
                <a:ext cx="9636370" cy="3207434"/>
              </a:xfrm>
              <a:custGeom>
                <a:avLst/>
                <a:gdLst>
                  <a:gd name="connsiteX0" fmla="*/ 0 w 8553157"/>
                  <a:gd name="connsiteY0" fmla="*/ 0 h 3207434"/>
                  <a:gd name="connsiteX1" fmla="*/ 8553157 w 8553157"/>
                  <a:gd name="connsiteY1" fmla="*/ 0 h 3207434"/>
                  <a:gd name="connsiteX2" fmla="*/ 8553157 w 8553157"/>
                  <a:gd name="connsiteY2" fmla="*/ 3207434 h 3207434"/>
                  <a:gd name="connsiteX3" fmla="*/ 0 w 8553157"/>
                  <a:gd name="connsiteY3" fmla="*/ 3207434 h 3207434"/>
                  <a:gd name="connsiteX4" fmla="*/ 0 w 8553157"/>
                  <a:gd name="connsiteY4" fmla="*/ 0 h 3207434"/>
                  <a:gd name="connsiteX0" fmla="*/ 0 w 9242473"/>
                  <a:gd name="connsiteY0" fmla="*/ 0 h 3207434"/>
                  <a:gd name="connsiteX1" fmla="*/ 8553157 w 9242473"/>
                  <a:gd name="connsiteY1" fmla="*/ 0 h 3207434"/>
                  <a:gd name="connsiteX2" fmla="*/ 9242473 w 9242473"/>
                  <a:gd name="connsiteY2" fmla="*/ 3207434 h 3207434"/>
                  <a:gd name="connsiteX3" fmla="*/ 0 w 9242473"/>
                  <a:gd name="connsiteY3" fmla="*/ 3207434 h 3207434"/>
                  <a:gd name="connsiteX4" fmla="*/ 0 w 9242473"/>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2473" h="3207434">
                    <a:moveTo>
                      <a:pt x="0" y="0"/>
                    </a:moveTo>
                    <a:lnTo>
                      <a:pt x="8553157" y="0"/>
                    </a:lnTo>
                    <a:lnTo>
                      <a:pt x="9242473" y="3207434"/>
                    </a:lnTo>
                    <a:lnTo>
                      <a:pt x="0" y="3207434"/>
                    </a:lnTo>
                    <a:lnTo>
                      <a:pt x="0" y="0"/>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dirty="0"/>
              </a:p>
            </p:txBody>
          </p:sp>
          <p:sp>
            <p:nvSpPr>
              <p:cNvPr id="9" name="Rectangle 7">
                <a:extLst>
                  <a:ext uri="{FF2B5EF4-FFF2-40B4-BE49-F238E27FC236}">
                    <a16:creationId xmlns:a16="http://schemas.microsoft.com/office/drawing/2014/main" id="{91EA245E-B948-13EB-55A5-D03C79DBEE98}"/>
                  </a:ext>
                </a:extLst>
              </p:cNvPr>
              <p:cNvSpPr/>
              <p:nvPr/>
            </p:nvSpPr>
            <p:spPr>
              <a:xfrm>
                <a:off x="0" y="1645920"/>
                <a:ext cx="9242473" cy="3207434"/>
              </a:xfrm>
              <a:custGeom>
                <a:avLst/>
                <a:gdLst>
                  <a:gd name="connsiteX0" fmla="*/ 0 w 8553157"/>
                  <a:gd name="connsiteY0" fmla="*/ 0 h 3207434"/>
                  <a:gd name="connsiteX1" fmla="*/ 8553157 w 8553157"/>
                  <a:gd name="connsiteY1" fmla="*/ 0 h 3207434"/>
                  <a:gd name="connsiteX2" fmla="*/ 8553157 w 8553157"/>
                  <a:gd name="connsiteY2" fmla="*/ 3207434 h 3207434"/>
                  <a:gd name="connsiteX3" fmla="*/ 0 w 8553157"/>
                  <a:gd name="connsiteY3" fmla="*/ 3207434 h 3207434"/>
                  <a:gd name="connsiteX4" fmla="*/ 0 w 8553157"/>
                  <a:gd name="connsiteY4" fmla="*/ 0 h 3207434"/>
                  <a:gd name="connsiteX0" fmla="*/ 0 w 9242473"/>
                  <a:gd name="connsiteY0" fmla="*/ 0 h 3207434"/>
                  <a:gd name="connsiteX1" fmla="*/ 8553157 w 9242473"/>
                  <a:gd name="connsiteY1" fmla="*/ 0 h 3207434"/>
                  <a:gd name="connsiteX2" fmla="*/ 9242473 w 9242473"/>
                  <a:gd name="connsiteY2" fmla="*/ 3207434 h 3207434"/>
                  <a:gd name="connsiteX3" fmla="*/ 0 w 9242473"/>
                  <a:gd name="connsiteY3" fmla="*/ 3207434 h 3207434"/>
                  <a:gd name="connsiteX4" fmla="*/ 0 w 9242473"/>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2473" h="3207434">
                    <a:moveTo>
                      <a:pt x="0" y="0"/>
                    </a:moveTo>
                    <a:lnTo>
                      <a:pt x="8553157" y="0"/>
                    </a:lnTo>
                    <a:lnTo>
                      <a:pt x="9242473" y="3207434"/>
                    </a:lnTo>
                    <a:lnTo>
                      <a:pt x="0" y="320743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dirty="0"/>
              </a:p>
            </p:txBody>
          </p:sp>
        </p:grpSp>
        <p:pic>
          <p:nvPicPr>
            <p:cNvPr id="5" name="Picture 4">
              <a:extLst>
                <a:ext uri="{FF2B5EF4-FFF2-40B4-BE49-F238E27FC236}">
                  <a16:creationId xmlns:a16="http://schemas.microsoft.com/office/drawing/2014/main" id="{AA956560-4487-9527-3AC3-159633A8C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4192"/>
              <a:ext cx="3481484" cy="3586984"/>
            </a:xfrm>
            <a:prstGeom prst="rect">
              <a:avLst/>
            </a:prstGeom>
            <a:ln>
              <a:noFill/>
            </a:ln>
          </p:spPr>
        </p:pic>
        <p:sp>
          <p:nvSpPr>
            <p:cNvPr id="6" name="TextBox 5">
              <a:extLst>
                <a:ext uri="{FF2B5EF4-FFF2-40B4-BE49-F238E27FC236}">
                  <a16:creationId xmlns:a16="http://schemas.microsoft.com/office/drawing/2014/main" id="{A1F846F3-CDB7-771E-97DF-348593BE3238}"/>
                </a:ext>
              </a:extLst>
            </p:cNvPr>
            <p:cNvSpPr txBox="1"/>
            <p:nvPr/>
          </p:nvSpPr>
          <p:spPr>
            <a:xfrm>
              <a:off x="3338714" y="3059668"/>
              <a:ext cx="5658414" cy="707332"/>
            </a:xfrm>
            <a:prstGeom prst="rect">
              <a:avLst/>
            </a:prstGeom>
            <a:noFill/>
          </p:spPr>
          <p:txBody>
            <a:bodyPr wrap="square" rtlCol="0">
              <a:spAutoFit/>
            </a:bodyPr>
            <a:lstStyle/>
            <a:p>
              <a:pPr algn="ctr"/>
              <a:endParaRPr lang="en-VI" sz="4000" dirty="0">
                <a:solidFill>
                  <a:schemeClr val="bg1"/>
                </a:solidFill>
              </a:endParaRPr>
            </a:p>
          </p:txBody>
        </p:sp>
      </p:grpSp>
      <p:sp>
        <p:nvSpPr>
          <p:cNvPr id="10" name="Slide Number Placeholder 9">
            <a:extLst>
              <a:ext uri="{FF2B5EF4-FFF2-40B4-BE49-F238E27FC236}">
                <a16:creationId xmlns:a16="http://schemas.microsoft.com/office/drawing/2014/main" id="{DFBC142D-5B6E-A48F-7732-E5E5E3400EDC}"/>
              </a:ext>
            </a:extLst>
          </p:cNvPr>
          <p:cNvSpPr>
            <a:spLocks noGrp="1"/>
          </p:cNvSpPr>
          <p:nvPr>
            <p:ph type="sldNum" sz="quarter" idx="12"/>
          </p:nvPr>
        </p:nvSpPr>
        <p:spPr/>
        <p:txBody>
          <a:bodyPr/>
          <a:lstStyle/>
          <a:p>
            <a:fld id="{3035CA9A-7D6B-419B-88F6-2818A2625CE4}" type="slidenum">
              <a:rPr lang="en-US" smtClean="0"/>
              <a:t>1</a:t>
            </a:fld>
            <a:endParaRPr lang="en-US" dirty="0"/>
          </a:p>
        </p:txBody>
      </p:sp>
      <p:sp>
        <p:nvSpPr>
          <p:cNvPr id="2" name="TextBox 1">
            <a:extLst>
              <a:ext uri="{FF2B5EF4-FFF2-40B4-BE49-F238E27FC236}">
                <a16:creationId xmlns:a16="http://schemas.microsoft.com/office/drawing/2014/main" id="{0549FC57-3891-5F5F-133E-9ADFD7B022CD}"/>
              </a:ext>
            </a:extLst>
          </p:cNvPr>
          <p:cNvSpPr txBox="1"/>
          <p:nvPr/>
        </p:nvSpPr>
        <p:spPr>
          <a:xfrm>
            <a:off x="4446480" y="4803116"/>
            <a:ext cx="3689778" cy="523220"/>
          </a:xfrm>
          <a:prstGeom prst="rect">
            <a:avLst/>
          </a:prstGeom>
          <a:noFill/>
        </p:spPr>
        <p:txBody>
          <a:bodyPr wrap="square" rtlCol="0">
            <a:spAutoFit/>
          </a:bodyPr>
          <a:lstStyle/>
          <a:p>
            <a:pPr algn="ctr"/>
            <a:r>
              <a:rPr lang="de-DE" sz="2800" dirty="0">
                <a:solidFill>
                  <a:schemeClr val="bg1"/>
                </a:solidFill>
                <a:latin typeface="Verdana" panose="020B0604030504040204" pitchFamily="34" charset="0"/>
                <a:ea typeface="Verdana" panose="020B0604030504040204" pitchFamily="34" charset="0"/>
              </a:rPr>
              <a:t>Clustiv Team</a:t>
            </a:r>
            <a:endParaRPr lang="en-VI" sz="2800" dirty="0">
              <a:solidFill>
                <a:schemeClr val="bg1"/>
              </a:solidFill>
              <a:latin typeface="Verdana" panose="020B0604030504040204" pitchFamily="34" charset="0"/>
              <a:ea typeface="Verdana" panose="020B0604030504040204" pitchFamily="34" charset="0"/>
            </a:endParaRPr>
          </a:p>
        </p:txBody>
      </p:sp>
      <p:sp>
        <p:nvSpPr>
          <p:cNvPr id="32" name="TextBox 31">
            <a:extLst>
              <a:ext uri="{FF2B5EF4-FFF2-40B4-BE49-F238E27FC236}">
                <a16:creationId xmlns:a16="http://schemas.microsoft.com/office/drawing/2014/main" id="{D7CB43CF-1AB8-4267-F746-5AA9E007BEAA}"/>
              </a:ext>
            </a:extLst>
          </p:cNvPr>
          <p:cNvSpPr txBox="1"/>
          <p:nvPr/>
        </p:nvSpPr>
        <p:spPr>
          <a:xfrm>
            <a:off x="8302900" y="4803116"/>
            <a:ext cx="4131212" cy="369332"/>
          </a:xfrm>
          <a:prstGeom prst="rect">
            <a:avLst/>
          </a:prstGeom>
          <a:noFill/>
        </p:spPr>
        <p:txBody>
          <a:bodyPr wrap="square" rtlCol="0">
            <a:spAutoFit/>
          </a:bodyPr>
          <a:lstStyle/>
          <a:p>
            <a:pPr algn="ctr"/>
            <a:r>
              <a:rPr lang="de-DE" dirty="0">
                <a:solidFill>
                  <a:schemeClr val="bg1"/>
                </a:solidFill>
                <a:latin typeface="Verdana" panose="020B0604030504040204" pitchFamily="34" charset="0"/>
                <a:ea typeface="Verdana" panose="020B0604030504040204" pitchFamily="34" charset="0"/>
              </a:rPr>
              <a:t>29 July 2023</a:t>
            </a:r>
            <a:endParaRPr lang="en-VI" dirty="0">
              <a:solidFill>
                <a:schemeClr val="bg1"/>
              </a:solidFill>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AB980B98-FBF0-5BD0-5199-A6198F4B5461}"/>
              </a:ext>
            </a:extLst>
          </p:cNvPr>
          <p:cNvSpPr txBox="1"/>
          <p:nvPr/>
        </p:nvSpPr>
        <p:spPr>
          <a:xfrm>
            <a:off x="4230857" y="2342117"/>
            <a:ext cx="6702913" cy="2308324"/>
          </a:xfrm>
          <a:prstGeom prst="rect">
            <a:avLst/>
          </a:prstGeom>
          <a:noFill/>
        </p:spPr>
        <p:txBody>
          <a:bodyPr wrap="square" rtlCol="0">
            <a:spAutoFit/>
          </a:bodyPr>
          <a:lstStyle/>
          <a:p>
            <a:pPr algn="ctr"/>
            <a:endParaRPr lang="de-DE" sz="3600" dirty="0">
              <a:solidFill>
                <a:schemeClr val="bg1"/>
              </a:solidFill>
              <a:latin typeface="Verdana" panose="020B0604030504040204" pitchFamily="34" charset="0"/>
              <a:ea typeface="Verdana" panose="020B0604030504040204" pitchFamily="34" charset="0"/>
            </a:endParaRPr>
          </a:p>
          <a:p>
            <a:pPr algn="ctr"/>
            <a:r>
              <a:rPr lang="de-DE" sz="3600" dirty="0">
                <a:solidFill>
                  <a:schemeClr val="bg1"/>
                </a:solidFill>
                <a:latin typeface="Verdana" panose="020B0604030504040204" pitchFamily="34" charset="0"/>
                <a:ea typeface="Verdana" panose="020B0604030504040204" pitchFamily="34" charset="0"/>
              </a:rPr>
              <a:t>Global Semiconductor Cluster &amp; Emerging AI</a:t>
            </a:r>
          </a:p>
          <a:p>
            <a:pPr algn="ctr"/>
            <a:r>
              <a:rPr lang="de-DE" sz="3600" dirty="0">
                <a:solidFill>
                  <a:schemeClr val="bg1"/>
                </a:solidFill>
                <a:latin typeface="Verdana" panose="020B0604030504040204" pitchFamily="34" charset="0"/>
                <a:ea typeface="Verdana" panose="020B0604030504040204" pitchFamily="34" charset="0"/>
              </a:rPr>
              <a:t>- A Snapshot</a:t>
            </a:r>
            <a:endParaRPr lang="en-VI" sz="36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8013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BEDA13D1-AC21-465A-0C5C-64368C60C348}"/>
              </a:ext>
            </a:extLst>
          </p:cNvPr>
          <p:cNvSpPr txBox="1"/>
          <p:nvPr/>
        </p:nvSpPr>
        <p:spPr>
          <a:xfrm>
            <a:off x="455066" y="2672210"/>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400" kern="1200" dirty="0">
                <a:solidFill>
                  <a:srgbClr val="FFFFFF"/>
                </a:solidFill>
                <a:latin typeface="+mj-lt"/>
                <a:ea typeface="+mj-ea"/>
                <a:cs typeface="+mj-cs"/>
              </a:rPr>
              <a:t>The semiconductor value chain includes seven differentiated activities</a:t>
            </a:r>
          </a:p>
        </p:txBody>
      </p:sp>
      <p:pic>
        <p:nvPicPr>
          <p:cNvPr id="4" name="Picture 3">
            <a:extLst>
              <a:ext uri="{FF2B5EF4-FFF2-40B4-BE49-F238E27FC236}">
                <a16:creationId xmlns:a16="http://schemas.microsoft.com/office/drawing/2014/main" id="{24D6D750-02DF-8C6A-F6DF-36E7E8064ADC}"/>
              </a:ext>
            </a:extLst>
          </p:cNvPr>
          <p:cNvPicPr>
            <a:picLocks noChangeAspect="1"/>
          </p:cNvPicPr>
          <p:nvPr/>
        </p:nvPicPr>
        <p:blipFill rotWithShape="1">
          <a:blip r:embed="rId2"/>
          <a:srcRect t="6974" b="1"/>
          <a:stretch/>
        </p:blipFill>
        <p:spPr>
          <a:xfrm>
            <a:off x="4038604" y="17819"/>
            <a:ext cx="8141958" cy="6858000"/>
          </a:xfrm>
          <a:prstGeom prst="rect">
            <a:avLst/>
          </a:prstGeom>
        </p:spPr>
      </p:pic>
      <p:sp>
        <p:nvSpPr>
          <p:cNvPr id="6" name="TextBox 5">
            <a:extLst>
              <a:ext uri="{FF2B5EF4-FFF2-40B4-BE49-F238E27FC236}">
                <a16:creationId xmlns:a16="http://schemas.microsoft.com/office/drawing/2014/main" id="{AAEF70A4-AE9A-7357-FDBE-B7EBDED9E38E}"/>
              </a:ext>
            </a:extLst>
          </p:cNvPr>
          <p:cNvSpPr txBox="1"/>
          <p:nvPr/>
        </p:nvSpPr>
        <p:spPr>
          <a:xfrm>
            <a:off x="11806717" y="-115131"/>
            <a:ext cx="405315" cy="553998"/>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3000" b="1" dirty="0">
                <a:solidFill>
                  <a:srgbClr val="00B050"/>
                </a:solidFill>
              </a:rPr>
              <a:t>8</a:t>
            </a:r>
            <a:endParaRPr lang="en-VI" sz="3000" b="1" dirty="0">
              <a:solidFill>
                <a:srgbClr val="00B050"/>
              </a:solidFill>
            </a:endParaRPr>
          </a:p>
        </p:txBody>
      </p:sp>
    </p:spTree>
    <p:extLst>
      <p:ext uri="{BB962C8B-B14F-4D97-AF65-F5344CB8AC3E}">
        <p14:creationId xmlns:p14="http://schemas.microsoft.com/office/powerpoint/2010/main" val="35622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extBox 1">
            <a:extLst>
              <a:ext uri="{FF2B5EF4-FFF2-40B4-BE49-F238E27FC236}">
                <a16:creationId xmlns:a16="http://schemas.microsoft.com/office/drawing/2014/main" id="{5C92DAF3-5EDF-9062-E5ED-4D7EC039BFC8}"/>
              </a:ext>
            </a:extLst>
          </p:cNvPr>
          <p:cNvSpPr txBox="1"/>
          <p:nvPr/>
        </p:nvSpPr>
        <p:spPr>
          <a:xfrm>
            <a:off x="11806717" y="-115131"/>
            <a:ext cx="405315" cy="553998"/>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3000" b="1" dirty="0">
                <a:solidFill>
                  <a:srgbClr val="7030A0"/>
                </a:solidFill>
              </a:rPr>
              <a:t>9</a:t>
            </a:r>
            <a:endParaRPr lang="en-VI" sz="3000" b="1" dirty="0">
              <a:solidFill>
                <a:srgbClr val="7030A0"/>
              </a:solidFill>
            </a:endParaRPr>
          </a:p>
        </p:txBody>
      </p:sp>
      <p:sp>
        <p:nvSpPr>
          <p:cNvPr id="3" name="Rectangle 2">
            <a:extLst>
              <a:ext uri="{FF2B5EF4-FFF2-40B4-BE49-F238E27FC236}">
                <a16:creationId xmlns:a16="http://schemas.microsoft.com/office/drawing/2014/main" id="{E2D1E04C-ECAA-D051-003E-0FAB47DA9A82}"/>
              </a:ext>
            </a:extLst>
          </p:cNvPr>
          <p:cNvSpPr/>
          <p:nvPr/>
        </p:nvSpPr>
        <p:spPr>
          <a:xfrm>
            <a:off x="126609" y="717321"/>
            <a:ext cx="3726591" cy="5542802"/>
          </a:xfrm>
          <a:prstGeom prst="rect">
            <a:avLst/>
          </a:prstGeom>
          <a:noFill/>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I"/>
          </a:p>
        </p:txBody>
      </p:sp>
      <p:grpSp>
        <p:nvGrpSpPr>
          <p:cNvPr id="13" name="Group 12">
            <a:extLst>
              <a:ext uri="{FF2B5EF4-FFF2-40B4-BE49-F238E27FC236}">
                <a16:creationId xmlns:a16="http://schemas.microsoft.com/office/drawing/2014/main" id="{6A18BD10-FC5C-ECE2-B11E-81B9256E1BF2}"/>
              </a:ext>
            </a:extLst>
          </p:cNvPr>
          <p:cNvGrpSpPr/>
          <p:nvPr/>
        </p:nvGrpSpPr>
        <p:grpSpPr>
          <a:xfrm>
            <a:off x="126609" y="632913"/>
            <a:ext cx="11880448" cy="5663556"/>
            <a:chOff x="0" y="632913"/>
            <a:chExt cx="11880448" cy="5663556"/>
          </a:xfrm>
        </p:grpSpPr>
        <p:grpSp>
          <p:nvGrpSpPr>
            <p:cNvPr id="10" name="Group 9">
              <a:extLst>
                <a:ext uri="{FF2B5EF4-FFF2-40B4-BE49-F238E27FC236}">
                  <a16:creationId xmlns:a16="http://schemas.microsoft.com/office/drawing/2014/main" id="{046AFE83-E71B-7741-A3FE-6C71DD1356CD}"/>
                </a:ext>
              </a:extLst>
            </p:cNvPr>
            <p:cNvGrpSpPr/>
            <p:nvPr/>
          </p:nvGrpSpPr>
          <p:grpSpPr>
            <a:xfrm>
              <a:off x="0" y="632913"/>
              <a:ext cx="11880448" cy="5507766"/>
              <a:chOff x="0" y="632913"/>
              <a:chExt cx="11880448" cy="5507766"/>
            </a:xfrm>
          </p:grpSpPr>
          <p:grpSp>
            <p:nvGrpSpPr>
              <p:cNvPr id="8" name="Group 7">
                <a:extLst>
                  <a:ext uri="{FF2B5EF4-FFF2-40B4-BE49-F238E27FC236}">
                    <a16:creationId xmlns:a16="http://schemas.microsoft.com/office/drawing/2014/main" id="{E6CD4F99-461C-BF8A-7AE9-85FEB7C30A32}"/>
                  </a:ext>
                </a:extLst>
              </p:cNvPr>
              <p:cNvGrpSpPr/>
              <p:nvPr/>
            </p:nvGrpSpPr>
            <p:grpSpPr>
              <a:xfrm>
                <a:off x="0" y="632913"/>
                <a:ext cx="11880448" cy="5133998"/>
                <a:chOff x="0" y="632913"/>
                <a:chExt cx="11880448" cy="5133998"/>
              </a:xfrm>
            </p:grpSpPr>
            <p:sp>
              <p:nvSpPr>
                <p:cNvPr id="7" name="Arrow: Left-Right 6">
                  <a:extLst>
                    <a:ext uri="{FF2B5EF4-FFF2-40B4-BE49-F238E27FC236}">
                      <a16:creationId xmlns:a16="http://schemas.microsoft.com/office/drawing/2014/main" id="{2EC193B8-9A8F-2AB2-0CE1-217C8D391D1C}"/>
                    </a:ext>
                  </a:extLst>
                </p:cNvPr>
                <p:cNvSpPr/>
                <p:nvPr/>
              </p:nvSpPr>
              <p:spPr>
                <a:xfrm>
                  <a:off x="0" y="1176272"/>
                  <a:ext cx="11880448" cy="4590639"/>
                </a:xfrm>
                <a:prstGeom prst="leftRightArrow">
                  <a:avLst>
                    <a:gd name="adj1" fmla="val 50000"/>
                    <a:gd name="adj2" fmla="val 50000"/>
                  </a:avLst>
                </a:prstGeom>
                <a:solidFill>
                  <a:schemeClr val="bg1">
                    <a:lumMod val="95000"/>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pic>
              <p:nvPicPr>
                <p:cNvPr id="4" name="Picture 3" descr="A graph with colorful squares&#10;&#10;Description automatically generated">
                  <a:extLst>
                    <a:ext uri="{FF2B5EF4-FFF2-40B4-BE49-F238E27FC236}">
                      <a16:creationId xmlns:a16="http://schemas.microsoft.com/office/drawing/2014/main" id="{FCDE804C-9F41-F97F-82A1-CF042AE83FC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5287" y="632913"/>
                  <a:ext cx="5557009" cy="2552351"/>
                </a:xfrm>
                <a:prstGeom prst="rect">
                  <a:avLst/>
                </a:prstGeom>
              </p:spPr>
            </p:pic>
            <p:pic>
              <p:nvPicPr>
                <p:cNvPr id="6" name="Picture 5">
                  <a:extLst>
                    <a:ext uri="{FF2B5EF4-FFF2-40B4-BE49-F238E27FC236}">
                      <a16:creationId xmlns:a16="http://schemas.microsoft.com/office/drawing/2014/main" id="{1BA3FC78-94D7-D8E0-8176-DA94DBBB62B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1552" y="717321"/>
                  <a:ext cx="3261641" cy="4236856"/>
                </a:xfrm>
                <a:prstGeom prst="rect">
                  <a:avLst/>
                </a:prstGeom>
              </p:spPr>
            </p:pic>
          </p:grpSp>
          <p:sp>
            <p:nvSpPr>
              <p:cNvPr id="9" name="TextBox 8">
                <a:extLst>
                  <a:ext uri="{FF2B5EF4-FFF2-40B4-BE49-F238E27FC236}">
                    <a16:creationId xmlns:a16="http://schemas.microsoft.com/office/drawing/2014/main" id="{50489091-9EC6-41B0-FEA7-FBC02AE225FD}"/>
                  </a:ext>
                </a:extLst>
              </p:cNvPr>
              <p:cNvSpPr txBox="1"/>
              <p:nvPr/>
            </p:nvSpPr>
            <p:spPr>
              <a:xfrm>
                <a:off x="311552" y="5125016"/>
                <a:ext cx="3389591" cy="1015663"/>
              </a:xfrm>
              <a:prstGeom prst="rect">
                <a:avLst/>
              </a:prstGeom>
              <a:solidFill>
                <a:schemeClr val="accent1"/>
              </a:solidFill>
            </p:spPr>
            <p:txBody>
              <a:bodyPr wrap="square" numCol="1" rtlCol="0">
                <a:spAutoFit/>
              </a:bodyPr>
              <a:lstStyle/>
              <a:p>
                <a:pPr marL="171450" indent="-171450">
                  <a:buFont typeface="Arial" panose="020B0604020202020204" pitchFamily="34" charset="0"/>
                  <a:buChar char="•"/>
                </a:pPr>
                <a:r>
                  <a:rPr lang="de-DE" sz="1200" dirty="0">
                    <a:solidFill>
                      <a:schemeClr val="bg1"/>
                    </a:solidFill>
                  </a:rPr>
                  <a:t>BGA, Quad &amp; Dual contributes approx. 70% share in Packing Type.</a:t>
                </a:r>
              </a:p>
              <a:p>
                <a:pPr marL="171450" indent="-171450">
                  <a:buFont typeface="Arial" panose="020B0604020202020204" pitchFamily="34" charset="0"/>
                  <a:buChar char="•"/>
                </a:pPr>
                <a:r>
                  <a:rPr lang="en-US" sz="1200" dirty="0">
                    <a:solidFill>
                      <a:schemeClr val="bg1"/>
                    </a:solidFill>
                  </a:rPr>
                  <a:t>multi-package segment generated a substantial revenue share in</a:t>
                </a:r>
                <a:r>
                  <a:rPr lang="de-DE" sz="1200" dirty="0">
                    <a:solidFill>
                      <a:schemeClr val="bg1"/>
                    </a:solidFill>
                  </a:rPr>
                  <a:t> OSAT (SiP/MCM)</a:t>
                </a:r>
              </a:p>
              <a:p>
                <a:pPr marL="171450" indent="-171450">
                  <a:buFont typeface="Arial" panose="020B0604020202020204" pitchFamily="34" charset="0"/>
                  <a:buChar char="•"/>
                </a:pPr>
                <a:r>
                  <a:rPr lang="de-DE" sz="1200" dirty="0">
                    <a:solidFill>
                      <a:schemeClr val="bg1"/>
                    </a:solidFill>
                  </a:rPr>
                  <a:t>ASIA is dominant market</a:t>
                </a:r>
                <a:endParaRPr lang="en-VI" sz="1200" dirty="0">
                  <a:solidFill>
                    <a:schemeClr val="bg1"/>
                  </a:solidFill>
                </a:endParaRPr>
              </a:p>
            </p:txBody>
          </p:sp>
        </p:grpSp>
        <p:pic>
          <p:nvPicPr>
            <p:cNvPr id="12" name="Picture 11">
              <a:extLst>
                <a:ext uri="{FF2B5EF4-FFF2-40B4-BE49-F238E27FC236}">
                  <a16:creationId xmlns:a16="http://schemas.microsoft.com/office/drawing/2014/main" id="{000B73D7-C034-F563-7390-E929C4B1B18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6848" y="3387183"/>
              <a:ext cx="4305743" cy="2909286"/>
            </a:xfrm>
            <a:prstGeom prst="rect">
              <a:avLst/>
            </a:prstGeom>
          </p:spPr>
        </p:pic>
      </p:grpSp>
      <p:sp>
        <p:nvSpPr>
          <p:cNvPr id="14" name="Rectangle 13">
            <a:extLst>
              <a:ext uri="{FF2B5EF4-FFF2-40B4-BE49-F238E27FC236}">
                <a16:creationId xmlns:a16="http://schemas.microsoft.com/office/drawing/2014/main" id="{5F6B6364-7077-5C7E-143C-9A0ACCC634A5}"/>
              </a:ext>
            </a:extLst>
          </p:cNvPr>
          <p:cNvSpPr/>
          <p:nvPr/>
        </p:nvSpPr>
        <p:spPr>
          <a:xfrm>
            <a:off x="4135902" y="717321"/>
            <a:ext cx="7871155" cy="55428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Tree>
    <p:extLst>
      <p:ext uri="{BB962C8B-B14F-4D97-AF65-F5344CB8AC3E}">
        <p14:creationId xmlns:p14="http://schemas.microsoft.com/office/powerpoint/2010/main" val="202932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25DD3D-83E9-996D-3C06-D69FF58BCB20}"/>
              </a:ext>
            </a:extLst>
          </p:cNvPr>
          <p:cNvSpPr txBox="1"/>
          <p:nvPr/>
        </p:nvSpPr>
        <p:spPr>
          <a:xfrm>
            <a:off x="586478" y="1683756"/>
            <a:ext cx="3115265" cy="239635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500" kern="1200">
                <a:solidFill>
                  <a:srgbClr val="FFFFFF"/>
                </a:solidFill>
                <a:latin typeface="+mj-lt"/>
                <a:ea typeface="+mj-ea"/>
                <a:cs typeface="+mj-cs"/>
              </a:rPr>
              <a:t>AI will deliver the most value by reducing manufacturing cost, but the largest relative impcact will be R&amp;D</a:t>
            </a:r>
          </a:p>
        </p:txBody>
      </p:sp>
      <p:sp>
        <p:nvSpPr>
          <p:cNvPr id="9" name="TextBox 8">
            <a:extLst>
              <a:ext uri="{FF2B5EF4-FFF2-40B4-BE49-F238E27FC236}">
                <a16:creationId xmlns:a16="http://schemas.microsoft.com/office/drawing/2014/main" id="{CE0337BF-5F82-2A90-730D-A731D99EC6CA}"/>
              </a:ext>
            </a:extLst>
          </p:cNvPr>
          <p:cNvSpPr txBox="1"/>
          <p:nvPr/>
        </p:nvSpPr>
        <p:spPr>
          <a:xfrm>
            <a:off x="11657091" y="10138"/>
            <a:ext cx="534909" cy="424732"/>
          </a:xfrm>
          <a:prstGeom prst="rect">
            <a:avLst/>
          </a:prstGeom>
          <a:noFill/>
          <a:effectLst>
            <a:glow rad="228600">
              <a:schemeClr val="accent5">
                <a:satMod val="175000"/>
                <a:alpha val="40000"/>
              </a:schemeClr>
            </a:glow>
            <a:softEdge rad="12700"/>
          </a:effectLst>
        </p:spPr>
        <p:txBody>
          <a:bodyPr wrap="square" rtlCol="0">
            <a:spAutoFit/>
          </a:bodyPr>
          <a:lstStyle/>
          <a:p>
            <a:pPr algn="ctr" defTabSz="658368">
              <a:spcAft>
                <a:spcPts val="600"/>
              </a:spcAft>
            </a:pPr>
            <a:r>
              <a:rPr lang="de-DE" sz="2160" b="1" kern="1200" dirty="0">
                <a:solidFill>
                  <a:srgbClr val="7030A0"/>
                </a:solidFill>
                <a:latin typeface="+mn-lt"/>
                <a:ea typeface="+mn-ea"/>
                <a:cs typeface="+mn-cs"/>
              </a:rPr>
              <a:t>10</a:t>
            </a:r>
            <a:endParaRPr lang="en-VI" sz="3000" b="1" dirty="0">
              <a:solidFill>
                <a:srgbClr val="7030A0"/>
              </a:solidFill>
            </a:endParaRPr>
          </a:p>
        </p:txBody>
      </p:sp>
      <p:pic>
        <p:nvPicPr>
          <p:cNvPr id="857" name="Graphic 856">
            <a:extLst>
              <a:ext uri="{FF2B5EF4-FFF2-40B4-BE49-F238E27FC236}">
                <a16:creationId xmlns:a16="http://schemas.microsoft.com/office/drawing/2014/main" id="{EA0164AE-3094-47E2-9F74-55BBF799A4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939" t="-3331" r="-2917"/>
          <a:stretch>
            <a:fillRect/>
          </a:stretch>
        </p:blipFill>
        <p:spPr>
          <a:xfrm>
            <a:off x="4395033" y="-363470"/>
            <a:ext cx="7439748" cy="6845334"/>
          </a:xfrm>
          <a:custGeom>
            <a:avLst/>
            <a:gdLst>
              <a:gd name="connsiteX0" fmla="*/ 263936 w 7159864"/>
              <a:gd name="connsiteY0" fmla="*/ 706886 h 6587812"/>
              <a:gd name="connsiteX1" fmla="*/ 6964406 w 7159864"/>
              <a:gd name="connsiteY1" fmla="*/ 706886 h 6587812"/>
              <a:gd name="connsiteX2" fmla="*/ 6964406 w 7159864"/>
              <a:gd name="connsiteY2" fmla="*/ 6587812 h 6587812"/>
              <a:gd name="connsiteX3" fmla="*/ 263936 w 7159864"/>
              <a:gd name="connsiteY3" fmla="*/ 6587812 h 6587812"/>
              <a:gd name="connsiteX4" fmla="*/ 0 w 7159864"/>
              <a:gd name="connsiteY4" fmla="*/ 0 h 6587812"/>
              <a:gd name="connsiteX5" fmla="*/ 7159864 w 7159864"/>
              <a:gd name="connsiteY5" fmla="*/ 0 h 6587812"/>
              <a:gd name="connsiteX6" fmla="*/ 7159864 w 7159864"/>
              <a:gd name="connsiteY6" fmla="*/ 706886 h 6587812"/>
              <a:gd name="connsiteX7" fmla="*/ 6964406 w 7159864"/>
              <a:gd name="connsiteY7" fmla="*/ 706886 h 6587812"/>
              <a:gd name="connsiteX8" fmla="*/ 6964406 w 7159864"/>
              <a:gd name="connsiteY8" fmla="*/ 212366 h 6587812"/>
              <a:gd name="connsiteX9" fmla="*/ 263936 w 7159864"/>
              <a:gd name="connsiteY9" fmla="*/ 212366 h 6587812"/>
              <a:gd name="connsiteX10" fmla="*/ 263936 w 7159864"/>
              <a:gd name="connsiteY10" fmla="*/ 706886 h 6587812"/>
              <a:gd name="connsiteX11" fmla="*/ 0 w 7159864"/>
              <a:gd name="connsiteY11" fmla="*/ 706886 h 658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9864" h="6587812">
                <a:moveTo>
                  <a:pt x="263936" y="706886"/>
                </a:moveTo>
                <a:lnTo>
                  <a:pt x="6964406" y="706886"/>
                </a:lnTo>
                <a:lnTo>
                  <a:pt x="6964406" y="6587812"/>
                </a:lnTo>
                <a:lnTo>
                  <a:pt x="263936" y="6587812"/>
                </a:lnTo>
                <a:close/>
                <a:moveTo>
                  <a:pt x="0" y="0"/>
                </a:moveTo>
                <a:lnTo>
                  <a:pt x="7159864" y="0"/>
                </a:lnTo>
                <a:lnTo>
                  <a:pt x="7159864" y="706886"/>
                </a:lnTo>
                <a:lnTo>
                  <a:pt x="6964406" y="706886"/>
                </a:lnTo>
                <a:lnTo>
                  <a:pt x="6964406" y="212366"/>
                </a:lnTo>
                <a:lnTo>
                  <a:pt x="263936" y="212366"/>
                </a:lnTo>
                <a:lnTo>
                  <a:pt x="263936" y="706886"/>
                </a:lnTo>
                <a:lnTo>
                  <a:pt x="0" y="706886"/>
                </a:lnTo>
                <a:close/>
              </a:path>
            </a:pathLst>
          </a:custGeom>
        </p:spPr>
      </p:pic>
      <p:sp>
        <p:nvSpPr>
          <p:cNvPr id="859" name="Rectangle 858">
            <a:extLst>
              <a:ext uri="{FF2B5EF4-FFF2-40B4-BE49-F238E27FC236}">
                <a16:creationId xmlns:a16="http://schemas.microsoft.com/office/drawing/2014/main" id="{51F98278-F4A5-2FF7-FB8A-5BDAFCE32472}"/>
              </a:ext>
            </a:extLst>
          </p:cNvPr>
          <p:cNvSpPr/>
          <p:nvPr/>
        </p:nvSpPr>
        <p:spPr>
          <a:xfrm>
            <a:off x="7286171" y="740229"/>
            <a:ext cx="839633" cy="3339886"/>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Tree>
    <p:extLst>
      <p:ext uri="{BB962C8B-B14F-4D97-AF65-F5344CB8AC3E}">
        <p14:creationId xmlns:p14="http://schemas.microsoft.com/office/powerpoint/2010/main" val="159092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754354-C4CC-BF18-DE77-FDF08FCAC235}"/>
              </a:ext>
            </a:extLst>
          </p:cNvPr>
          <p:cNvGrpSpPr/>
          <p:nvPr/>
        </p:nvGrpSpPr>
        <p:grpSpPr>
          <a:xfrm>
            <a:off x="1296569" y="460087"/>
            <a:ext cx="9598861" cy="5754448"/>
            <a:chOff x="-815436" y="675700"/>
            <a:chExt cx="7545629" cy="4517354"/>
          </a:xfrm>
        </p:grpSpPr>
        <p:grpSp>
          <p:nvGrpSpPr>
            <p:cNvPr id="15" name="Group 14">
              <a:extLst>
                <a:ext uri="{FF2B5EF4-FFF2-40B4-BE49-F238E27FC236}">
                  <a16:creationId xmlns:a16="http://schemas.microsoft.com/office/drawing/2014/main" id="{D535D5A6-E243-7FE5-2F6B-FE84EC50E35C}"/>
                </a:ext>
              </a:extLst>
            </p:cNvPr>
            <p:cNvGrpSpPr/>
            <p:nvPr/>
          </p:nvGrpSpPr>
          <p:grpSpPr>
            <a:xfrm>
              <a:off x="-815436" y="1761834"/>
              <a:ext cx="7545629" cy="3431220"/>
              <a:chOff x="-762328" y="1504812"/>
              <a:chExt cx="7545629" cy="3431220"/>
            </a:xfrm>
          </p:grpSpPr>
          <p:pic>
            <p:nvPicPr>
              <p:cNvPr id="10" name="Picture 9" descr="A diagram of a diagram of a diagram of a diagram of a diagram of a diagram of a diagram of a diagram of a diagram of a diagram of a diagram of a diagram of a diagram of&#10;&#10;Description automatically generated">
                <a:extLst>
                  <a:ext uri="{FF2B5EF4-FFF2-40B4-BE49-F238E27FC236}">
                    <a16:creationId xmlns:a16="http://schemas.microsoft.com/office/drawing/2014/main" id="{EFAF1324-FB09-E0DD-A06F-4C403B91E757}"/>
                  </a:ext>
                </a:extLst>
              </p:cNvPr>
              <p:cNvPicPr>
                <a:picLocks noChangeAspect="1"/>
              </p:cNvPicPr>
              <p:nvPr/>
            </p:nvPicPr>
            <p:blipFill rotWithShape="1">
              <a:blip r:embed="rId2">
                <a:clrChange>
                  <a:clrFrom>
                    <a:srgbClr val="FFFFFF"/>
                  </a:clrFrom>
                  <a:clrTo>
                    <a:srgbClr val="FFFFFF">
                      <a:alpha val="0"/>
                    </a:srgbClr>
                  </a:clrTo>
                </a:clrChange>
              </a:blip>
              <a:srcRect t="15338" b="10499"/>
              <a:stretch/>
            </p:blipFill>
            <p:spPr>
              <a:xfrm>
                <a:off x="-762328" y="1504812"/>
                <a:ext cx="7545629" cy="3166616"/>
              </a:xfrm>
              <a:prstGeom prst="rect">
                <a:avLst/>
              </a:prstGeom>
            </p:spPr>
          </p:pic>
          <p:sp>
            <p:nvSpPr>
              <p:cNvPr id="11" name="TextBox 10">
                <a:extLst>
                  <a:ext uri="{FF2B5EF4-FFF2-40B4-BE49-F238E27FC236}">
                    <a16:creationId xmlns:a16="http://schemas.microsoft.com/office/drawing/2014/main" id="{00675E5C-BBFE-8E78-5B31-30DAE009510D}"/>
                  </a:ext>
                </a:extLst>
              </p:cNvPr>
              <p:cNvSpPr txBox="1"/>
              <p:nvPr/>
            </p:nvSpPr>
            <p:spPr>
              <a:xfrm>
                <a:off x="1447237" y="4170424"/>
                <a:ext cx="1336431" cy="307777"/>
              </a:xfrm>
              <a:prstGeom prst="rect">
                <a:avLst/>
              </a:prstGeom>
              <a:solidFill>
                <a:schemeClr val="bg1"/>
              </a:solidFill>
            </p:spPr>
            <p:txBody>
              <a:bodyPr wrap="square" rtlCol="0">
                <a:spAutoFit/>
              </a:bodyPr>
              <a:lstStyle/>
              <a:p>
                <a:pPr algn="ctr" defTabSz="1140623">
                  <a:spcAft>
                    <a:spcPts val="594"/>
                  </a:spcAft>
                </a:pPr>
                <a:r>
                  <a:rPr lang="de-DE" sz="1746" kern="1200">
                    <a:solidFill>
                      <a:schemeClr val="bg1">
                        <a:lumMod val="65000"/>
                      </a:schemeClr>
                    </a:solidFill>
                    <a:latin typeface="+mn-lt"/>
                    <a:ea typeface="+mn-ea"/>
                    <a:cs typeface="+mn-cs"/>
                  </a:rPr>
                  <a:t>In 2-3 Years</a:t>
                </a:r>
                <a:endParaRPr lang="en-VI" sz="1400" dirty="0">
                  <a:solidFill>
                    <a:schemeClr val="bg1">
                      <a:lumMod val="65000"/>
                    </a:schemeClr>
                  </a:solidFill>
                </a:endParaRPr>
              </a:p>
            </p:txBody>
          </p:sp>
          <p:sp>
            <p:nvSpPr>
              <p:cNvPr id="14" name="TextBox 13">
                <a:extLst>
                  <a:ext uri="{FF2B5EF4-FFF2-40B4-BE49-F238E27FC236}">
                    <a16:creationId xmlns:a16="http://schemas.microsoft.com/office/drawing/2014/main" id="{30D22E55-5ED0-30AD-5450-5BDEC51338DF}"/>
                  </a:ext>
                </a:extLst>
              </p:cNvPr>
              <p:cNvSpPr txBox="1"/>
              <p:nvPr/>
            </p:nvSpPr>
            <p:spPr>
              <a:xfrm>
                <a:off x="4753453" y="4628255"/>
                <a:ext cx="1336431" cy="307777"/>
              </a:xfrm>
              <a:prstGeom prst="rect">
                <a:avLst/>
              </a:prstGeom>
              <a:solidFill>
                <a:schemeClr val="bg1"/>
              </a:solidFill>
            </p:spPr>
            <p:txBody>
              <a:bodyPr wrap="square" rtlCol="0">
                <a:spAutoFit/>
              </a:bodyPr>
              <a:lstStyle/>
              <a:p>
                <a:pPr algn="ctr" defTabSz="1140623">
                  <a:spcAft>
                    <a:spcPts val="594"/>
                  </a:spcAft>
                </a:pPr>
                <a:r>
                  <a:rPr lang="de-DE" sz="1746" kern="1200">
                    <a:solidFill>
                      <a:schemeClr val="bg1">
                        <a:lumMod val="65000"/>
                      </a:schemeClr>
                    </a:solidFill>
                    <a:latin typeface="+mn-lt"/>
                    <a:ea typeface="+mn-ea"/>
                    <a:cs typeface="+mn-cs"/>
                  </a:rPr>
                  <a:t>In 4 Years more</a:t>
                </a:r>
                <a:endParaRPr lang="en-VI" sz="1400" dirty="0">
                  <a:solidFill>
                    <a:schemeClr val="bg1">
                      <a:lumMod val="65000"/>
                    </a:schemeClr>
                  </a:solidFill>
                </a:endParaRPr>
              </a:p>
            </p:txBody>
          </p:sp>
        </p:grpSp>
        <p:sp>
          <p:nvSpPr>
            <p:cNvPr id="3" name="TextBox 2">
              <a:extLst>
                <a:ext uri="{FF2B5EF4-FFF2-40B4-BE49-F238E27FC236}">
                  <a16:creationId xmlns:a16="http://schemas.microsoft.com/office/drawing/2014/main" id="{CA4E5D8F-45EA-43DA-2084-BF85E8C55A51}"/>
                </a:ext>
              </a:extLst>
            </p:cNvPr>
            <p:cNvSpPr txBox="1"/>
            <p:nvPr/>
          </p:nvSpPr>
          <p:spPr>
            <a:xfrm>
              <a:off x="-658932" y="675700"/>
              <a:ext cx="7389125" cy="287910"/>
            </a:xfrm>
            <a:prstGeom prst="rect">
              <a:avLst/>
            </a:prstGeom>
            <a:solidFill>
              <a:srgbClr val="1E49E2"/>
            </a:solidFill>
          </p:spPr>
          <p:txBody>
            <a:bodyPr wrap="square" rtlCol="0">
              <a:spAutoFit/>
            </a:bodyPr>
            <a:lstStyle/>
            <a:p>
              <a:pPr algn="ctr" defTabSz="1140623">
                <a:spcAft>
                  <a:spcPts val="594"/>
                </a:spcAft>
              </a:pPr>
              <a:r>
                <a:rPr lang="de-DE" sz="1746" kern="1200" dirty="0">
                  <a:solidFill>
                    <a:schemeClr val="bg1"/>
                  </a:solidFill>
                  <a:latin typeface="Arial Nova" panose="020B0504020202020204" pitchFamily="34" charset="0"/>
                  <a:ea typeface="+mn-ea"/>
                  <a:cs typeface="+mn-cs"/>
                </a:rPr>
                <a:t>AI could generate $85 billion to $95 billion for semiconductor companies over the long term</a:t>
              </a:r>
              <a:endParaRPr lang="en-VI" sz="1400" dirty="0">
                <a:solidFill>
                  <a:schemeClr val="bg1"/>
                </a:solidFill>
                <a:latin typeface="Arial Nova" panose="020B0504020202020204" pitchFamily="34" charset="0"/>
              </a:endParaRPr>
            </a:p>
          </p:txBody>
        </p:sp>
      </p:grpSp>
      <p:sp>
        <p:nvSpPr>
          <p:cNvPr id="16" name="TextBox 15">
            <a:extLst>
              <a:ext uri="{FF2B5EF4-FFF2-40B4-BE49-F238E27FC236}">
                <a16:creationId xmlns:a16="http://schemas.microsoft.com/office/drawing/2014/main" id="{A8AC9BA9-D3ED-49F2-635B-FBF95EAD7F62}"/>
              </a:ext>
            </a:extLst>
          </p:cNvPr>
          <p:cNvSpPr txBox="1"/>
          <p:nvPr/>
        </p:nvSpPr>
        <p:spPr>
          <a:xfrm>
            <a:off x="11479237" y="-115131"/>
            <a:ext cx="732795" cy="553998"/>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3000" b="1" dirty="0">
                <a:solidFill>
                  <a:srgbClr val="FFC000"/>
                </a:solidFill>
              </a:rPr>
              <a:t>11</a:t>
            </a:r>
            <a:endParaRPr lang="en-VI" sz="3000" b="1" dirty="0">
              <a:solidFill>
                <a:srgbClr val="FFC000"/>
              </a:solidFill>
            </a:endParaRPr>
          </a:p>
        </p:txBody>
      </p:sp>
    </p:spTree>
    <p:extLst>
      <p:ext uri="{BB962C8B-B14F-4D97-AF65-F5344CB8AC3E}">
        <p14:creationId xmlns:p14="http://schemas.microsoft.com/office/powerpoint/2010/main" val="270043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393ACFB-8E62-1A62-A103-91C52E5F015E}"/>
              </a:ext>
            </a:extLst>
          </p:cNvPr>
          <p:cNvSpPr txBox="1"/>
          <p:nvPr/>
        </p:nvSpPr>
        <p:spPr>
          <a:xfrm>
            <a:off x="11479237" y="-115131"/>
            <a:ext cx="732795" cy="553998"/>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3000" b="1" dirty="0">
                <a:solidFill>
                  <a:srgbClr val="FFC000"/>
                </a:solidFill>
              </a:rPr>
              <a:t>12</a:t>
            </a:r>
            <a:endParaRPr lang="en-VI" sz="3000" b="1" dirty="0">
              <a:solidFill>
                <a:srgbClr val="FFC000"/>
              </a:solidFill>
            </a:endParaRPr>
          </a:p>
        </p:txBody>
      </p:sp>
      <p:grpSp>
        <p:nvGrpSpPr>
          <p:cNvPr id="32" name="Group 31">
            <a:extLst>
              <a:ext uri="{FF2B5EF4-FFF2-40B4-BE49-F238E27FC236}">
                <a16:creationId xmlns:a16="http://schemas.microsoft.com/office/drawing/2014/main" id="{DB35D719-FB64-DFDC-2AE0-4D2F6147309E}"/>
              </a:ext>
            </a:extLst>
          </p:cNvPr>
          <p:cNvGrpSpPr/>
          <p:nvPr/>
        </p:nvGrpSpPr>
        <p:grpSpPr>
          <a:xfrm>
            <a:off x="2098137" y="636798"/>
            <a:ext cx="9020617" cy="5584403"/>
            <a:chOff x="2266949" y="316005"/>
            <a:chExt cx="9020617" cy="5584403"/>
          </a:xfrm>
        </p:grpSpPr>
        <p:sp>
          <p:nvSpPr>
            <p:cNvPr id="23" name="TextBox 22">
              <a:extLst>
                <a:ext uri="{FF2B5EF4-FFF2-40B4-BE49-F238E27FC236}">
                  <a16:creationId xmlns:a16="http://schemas.microsoft.com/office/drawing/2014/main" id="{015B8C38-7B64-0F88-9346-00DAD0F72D01}"/>
                </a:ext>
              </a:extLst>
            </p:cNvPr>
            <p:cNvSpPr txBox="1"/>
            <p:nvPr/>
          </p:nvSpPr>
          <p:spPr>
            <a:xfrm>
              <a:off x="2266949" y="316005"/>
              <a:ext cx="8571322" cy="923330"/>
            </a:xfrm>
            <a:prstGeom prst="rect">
              <a:avLst/>
            </a:prstGeom>
          </p:spPr>
          <p:style>
            <a:lnRef idx="0">
              <a:schemeClr val="accent1"/>
            </a:lnRef>
            <a:fillRef idx="3">
              <a:schemeClr val="accent1"/>
            </a:fillRef>
            <a:effectRef idx="3">
              <a:schemeClr val="accent1"/>
            </a:effectRef>
            <a:fontRef idx="minor">
              <a:schemeClr val="lt1"/>
            </a:fontRef>
          </p:style>
          <p:txBody>
            <a:bodyPr wrap="square" tIns="0" bIns="0" rtlCol="0" anchor="t">
              <a:spAutoFit/>
            </a:bodyPr>
            <a:lstStyle/>
            <a:p>
              <a:pPr algn="ctr"/>
              <a:endParaRPr lang="en-US" sz="2000" b="1" i="0" dirty="0">
                <a:solidFill>
                  <a:schemeClr val="bg1"/>
                </a:solidFill>
                <a:effectLst/>
                <a:latin typeface="Arial Nova" panose="020B0504020202020204" pitchFamily="34" charset="0"/>
              </a:endParaRPr>
            </a:p>
            <a:p>
              <a:pPr algn="ctr"/>
              <a:r>
                <a:rPr lang="en-US" sz="2000" b="1" i="0" dirty="0">
                  <a:solidFill>
                    <a:schemeClr val="bg1"/>
                  </a:solidFill>
                  <a:effectLst/>
                  <a:latin typeface="Arial Nova" panose="020B0504020202020204" pitchFamily="34" charset="0"/>
                </a:rPr>
                <a:t>Six critical enablers for successful AI/ML implementation at scale</a:t>
              </a:r>
            </a:p>
            <a:p>
              <a:pPr algn="ctr"/>
              <a:endParaRPr lang="en-VI" sz="2000" dirty="0">
                <a:solidFill>
                  <a:schemeClr val="bg1"/>
                </a:solidFill>
                <a:latin typeface="Arial Nova" panose="020B0504020202020204" pitchFamily="34" charset="0"/>
              </a:endParaRPr>
            </a:p>
          </p:txBody>
        </p:sp>
        <p:pic>
          <p:nvPicPr>
            <p:cNvPr id="4" name="Graphic 3">
              <a:extLst>
                <a:ext uri="{FF2B5EF4-FFF2-40B4-BE49-F238E27FC236}">
                  <a16:creationId xmlns:a16="http://schemas.microsoft.com/office/drawing/2014/main" id="{F386A686-D7AF-7ADA-F6BC-B7AF51DD2AA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 t="16426" r="336" b="10268"/>
            <a:stretch/>
          </p:blipFill>
          <p:spPr>
            <a:xfrm>
              <a:off x="2281017" y="1336430"/>
              <a:ext cx="8368226" cy="4302368"/>
            </a:xfrm>
            <a:prstGeom prst="rect">
              <a:avLst/>
            </a:prstGeom>
          </p:spPr>
        </p:pic>
        <p:sp>
          <p:nvSpPr>
            <p:cNvPr id="25" name="Rectangle 24">
              <a:extLst>
                <a:ext uri="{FF2B5EF4-FFF2-40B4-BE49-F238E27FC236}">
                  <a16:creationId xmlns:a16="http://schemas.microsoft.com/office/drawing/2014/main" id="{922AC116-8A5E-FB0A-A810-061C05C13F25}"/>
                </a:ext>
              </a:extLst>
            </p:cNvPr>
            <p:cNvSpPr/>
            <p:nvPr/>
          </p:nvSpPr>
          <p:spPr>
            <a:xfrm>
              <a:off x="2266949" y="1336429"/>
              <a:ext cx="1376583" cy="4304716"/>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26" name="Rectangle 25">
              <a:extLst>
                <a:ext uri="{FF2B5EF4-FFF2-40B4-BE49-F238E27FC236}">
                  <a16:creationId xmlns:a16="http://schemas.microsoft.com/office/drawing/2014/main" id="{62ABCB35-01A8-DE60-5795-B5905B3A8586}"/>
                </a:ext>
              </a:extLst>
            </p:cNvPr>
            <p:cNvSpPr/>
            <p:nvPr/>
          </p:nvSpPr>
          <p:spPr>
            <a:xfrm>
              <a:off x="3711524" y="1334082"/>
              <a:ext cx="1376583" cy="4304716"/>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27" name="Rectangle 26">
              <a:extLst>
                <a:ext uri="{FF2B5EF4-FFF2-40B4-BE49-F238E27FC236}">
                  <a16:creationId xmlns:a16="http://schemas.microsoft.com/office/drawing/2014/main" id="{BEE2E8A8-B2C0-8CDA-9284-6C93445CFEEC}"/>
                </a:ext>
              </a:extLst>
            </p:cNvPr>
            <p:cNvSpPr/>
            <p:nvPr/>
          </p:nvSpPr>
          <p:spPr>
            <a:xfrm>
              <a:off x="5156099" y="1334082"/>
              <a:ext cx="1376583" cy="4304716"/>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28" name="Rectangle 27">
              <a:extLst>
                <a:ext uri="{FF2B5EF4-FFF2-40B4-BE49-F238E27FC236}">
                  <a16:creationId xmlns:a16="http://schemas.microsoft.com/office/drawing/2014/main" id="{53039CCA-8B27-EAF7-7456-85B0404B0B3B}"/>
                </a:ext>
              </a:extLst>
            </p:cNvPr>
            <p:cNvSpPr/>
            <p:nvPr/>
          </p:nvSpPr>
          <p:spPr>
            <a:xfrm>
              <a:off x="6600674" y="1334082"/>
              <a:ext cx="1376583" cy="43047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29" name="Rectangle 28">
              <a:extLst>
                <a:ext uri="{FF2B5EF4-FFF2-40B4-BE49-F238E27FC236}">
                  <a16:creationId xmlns:a16="http://schemas.microsoft.com/office/drawing/2014/main" id="{01891602-9967-24CA-6356-8401D18EDFAF}"/>
                </a:ext>
              </a:extLst>
            </p:cNvPr>
            <p:cNvSpPr/>
            <p:nvPr/>
          </p:nvSpPr>
          <p:spPr>
            <a:xfrm>
              <a:off x="8031181" y="1334082"/>
              <a:ext cx="1376583" cy="430471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30" name="Rectangle 29">
              <a:extLst>
                <a:ext uri="{FF2B5EF4-FFF2-40B4-BE49-F238E27FC236}">
                  <a16:creationId xmlns:a16="http://schemas.microsoft.com/office/drawing/2014/main" id="{E5B0D578-D26A-46B7-D6FD-5CCE94E7D2A3}"/>
                </a:ext>
              </a:extLst>
            </p:cNvPr>
            <p:cNvSpPr/>
            <p:nvPr/>
          </p:nvSpPr>
          <p:spPr>
            <a:xfrm>
              <a:off x="9461688" y="1334082"/>
              <a:ext cx="1376583" cy="4304716"/>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31" name="TextBox 30">
              <a:extLst>
                <a:ext uri="{FF2B5EF4-FFF2-40B4-BE49-F238E27FC236}">
                  <a16:creationId xmlns:a16="http://schemas.microsoft.com/office/drawing/2014/main" id="{99FE780F-98F4-5DC0-7398-07CC885091E1}"/>
                </a:ext>
              </a:extLst>
            </p:cNvPr>
            <p:cNvSpPr txBox="1"/>
            <p:nvPr/>
          </p:nvSpPr>
          <p:spPr>
            <a:xfrm>
              <a:off x="9910983" y="5638798"/>
              <a:ext cx="1376583" cy="261610"/>
            </a:xfrm>
            <a:prstGeom prst="rect">
              <a:avLst/>
            </a:prstGeom>
            <a:noFill/>
          </p:spPr>
          <p:txBody>
            <a:bodyPr wrap="square" rtlCol="0">
              <a:spAutoFit/>
            </a:bodyPr>
            <a:lstStyle/>
            <a:p>
              <a:pPr algn="ctr"/>
              <a:r>
                <a:rPr lang="en-US" sz="1050" dirty="0"/>
                <a:t>*</a:t>
              </a:r>
              <a:r>
                <a:rPr lang="en-US" sz="1000" dirty="0">
                  <a:solidFill>
                    <a:schemeClr val="bg1">
                      <a:lumMod val="50000"/>
                    </a:schemeClr>
                  </a:solidFill>
                </a:rPr>
                <a:t>Mckinsey</a:t>
              </a:r>
              <a:endParaRPr lang="en-VI" sz="1050" dirty="0">
                <a:solidFill>
                  <a:schemeClr val="bg1">
                    <a:lumMod val="50000"/>
                  </a:schemeClr>
                </a:solidFill>
              </a:endParaRPr>
            </a:p>
          </p:txBody>
        </p:sp>
      </p:grpSp>
    </p:spTree>
    <p:extLst>
      <p:ext uri="{BB962C8B-B14F-4D97-AF65-F5344CB8AC3E}">
        <p14:creationId xmlns:p14="http://schemas.microsoft.com/office/powerpoint/2010/main" val="139086966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ED82B7F-DA5F-3C21-2639-A640FCCD24C4}"/>
              </a:ext>
            </a:extLst>
          </p:cNvPr>
          <p:cNvSpPr txBox="1"/>
          <p:nvPr/>
        </p:nvSpPr>
        <p:spPr>
          <a:xfrm>
            <a:off x="9146296" y="6611779"/>
            <a:ext cx="3460653" cy="246221"/>
          </a:xfrm>
          <a:prstGeom prst="rect">
            <a:avLst/>
          </a:prstGeom>
          <a:noFill/>
        </p:spPr>
        <p:txBody>
          <a:bodyPr wrap="square" rtlCol="0">
            <a:spAutoFit/>
          </a:bodyPr>
          <a:lstStyle/>
          <a:p>
            <a:pPr algn="ctr"/>
            <a:r>
              <a:rPr lang="de-DE" sz="1000" dirty="0"/>
              <a:t>*IBS (International Business Strategy Corporation)</a:t>
            </a:r>
            <a:endParaRPr lang="en-VI" sz="1000" dirty="0"/>
          </a:p>
        </p:txBody>
      </p:sp>
      <p:sp>
        <p:nvSpPr>
          <p:cNvPr id="22" name="TextBox 21">
            <a:extLst>
              <a:ext uri="{FF2B5EF4-FFF2-40B4-BE49-F238E27FC236}">
                <a16:creationId xmlns:a16="http://schemas.microsoft.com/office/drawing/2014/main" id="{6C59ACE7-D932-5B1F-52D7-ACD1C0685FF0}"/>
              </a:ext>
            </a:extLst>
          </p:cNvPr>
          <p:cNvSpPr txBox="1"/>
          <p:nvPr/>
        </p:nvSpPr>
        <p:spPr>
          <a:xfrm>
            <a:off x="11459205" y="-59253"/>
            <a:ext cx="732795" cy="553998"/>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3000" b="1" dirty="0">
                <a:solidFill>
                  <a:schemeClr val="accent6">
                    <a:lumMod val="50000"/>
                  </a:schemeClr>
                </a:solidFill>
              </a:rPr>
              <a:t>13</a:t>
            </a:r>
            <a:endParaRPr lang="en-VI" sz="3000" b="1" dirty="0">
              <a:solidFill>
                <a:schemeClr val="accent6">
                  <a:lumMod val="50000"/>
                </a:schemeClr>
              </a:solidFill>
            </a:endParaRPr>
          </a:p>
        </p:txBody>
      </p:sp>
      <p:pic>
        <p:nvPicPr>
          <p:cNvPr id="4" name="Picture 3" descr="A graph of a number of people&#10;&#10;Description automatically generated">
            <a:extLst>
              <a:ext uri="{FF2B5EF4-FFF2-40B4-BE49-F238E27FC236}">
                <a16:creationId xmlns:a16="http://schemas.microsoft.com/office/drawing/2014/main" id="{0DC14475-FB1B-DA05-1A41-61A3B733D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109" y="1312015"/>
            <a:ext cx="7285493" cy="3797028"/>
          </a:xfrm>
          <a:prstGeom prst="rect">
            <a:avLst/>
          </a:prstGeom>
        </p:spPr>
      </p:pic>
      <p:sp>
        <p:nvSpPr>
          <p:cNvPr id="24" name="TextBox 23">
            <a:extLst>
              <a:ext uri="{FF2B5EF4-FFF2-40B4-BE49-F238E27FC236}">
                <a16:creationId xmlns:a16="http://schemas.microsoft.com/office/drawing/2014/main" id="{942889CE-E0A1-0AF4-62B7-F07DDDCE8CD9}"/>
              </a:ext>
            </a:extLst>
          </p:cNvPr>
          <p:cNvSpPr txBox="1"/>
          <p:nvPr/>
        </p:nvSpPr>
        <p:spPr>
          <a:xfrm>
            <a:off x="274639" y="1057267"/>
            <a:ext cx="4252270" cy="5355312"/>
          </a:xfrm>
          <a:prstGeom prst="rect">
            <a:avLst/>
          </a:prstGeom>
          <a:noFill/>
        </p:spPr>
        <p:txBody>
          <a:bodyPr wrap="square">
            <a:spAutoFit/>
          </a:bodyPr>
          <a:lstStyle/>
          <a:p>
            <a:pPr marL="285750" indent="-285750">
              <a:buFontTx/>
              <a:buChar char="◊"/>
            </a:pPr>
            <a:r>
              <a:rPr lang="en-US" dirty="0">
                <a:solidFill>
                  <a:srgbClr val="000000"/>
                </a:solidFill>
                <a:latin typeface="Arial Nova" panose="020B0504020202020204" pitchFamily="34" charset="0"/>
              </a:rPr>
              <a:t>W</a:t>
            </a:r>
            <a:r>
              <a:rPr lang="en-US" b="0" i="0" dirty="0">
                <a:solidFill>
                  <a:srgbClr val="000000"/>
                </a:solidFill>
                <a:effectLst/>
                <a:latin typeface="Arial Nova" panose="020B0504020202020204" pitchFamily="34" charset="0"/>
              </a:rPr>
              <a:t>ith the evolution of chip manufacturing process, the overall chip design cost has increased signiﬁcantly due to the more complicated process and more difﬁcult design and Implementation.</a:t>
            </a:r>
          </a:p>
          <a:p>
            <a:endParaRPr lang="en-US" b="0" i="0" dirty="0">
              <a:solidFill>
                <a:srgbClr val="000000"/>
              </a:solidFill>
              <a:effectLst/>
              <a:latin typeface="Arial Nova" panose="020B0504020202020204" pitchFamily="34" charset="0"/>
            </a:endParaRPr>
          </a:p>
          <a:p>
            <a:pPr marL="285750" indent="-285750">
              <a:buFontTx/>
              <a:buChar char="◊"/>
            </a:pPr>
            <a:r>
              <a:rPr lang="en-US" b="0" i="0" dirty="0">
                <a:solidFill>
                  <a:srgbClr val="000000"/>
                </a:solidFill>
                <a:effectLst/>
                <a:latin typeface="Arial Nova" panose="020B0504020202020204" pitchFamily="34" charset="0"/>
              </a:rPr>
              <a:t>Increase of design cost for each generation technology has exceeded </a:t>
            </a:r>
            <a:r>
              <a:rPr lang="en-US" b="1" i="0" dirty="0">
                <a:solidFill>
                  <a:srgbClr val="000000"/>
                </a:solidFill>
                <a:effectLst/>
                <a:latin typeface="Arial Nova" panose="020B0504020202020204" pitchFamily="34" charset="0"/>
              </a:rPr>
              <a:t>50%</a:t>
            </a:r>
            <a:r>
              <a:rPr lang="en-US" b="0" i="0" dirty="0">
                <a:solidFill>
                  <a:srgbClr val="000000"/>
                </a:solidFill>
                <a:effectLst/>
                <a:latin typeface="Arial Nova" panose="020B0504020202020204" pitchFamily="34" charset="0"/>
              </a:rPr>
              <a:t> after 22 nm process, including EDA, design veriﬁcation, IP core, tape-out, and so forth. </a:t>
            </a:r>
          </a:p>
          <a:p>
            <a:endParaRPr lang="en-US" b="0" i="0" dirty="0">
              <a:solidFill>
                <a:srgbClr val="000000"/>
              </a:solidFill>
              <a:effectLst/>
              <a:latin typeface="Arial Nova" panose="020B0504020202020204" pitchFamily="34" charset="0"/>
            </a:endParaRPr>
          </a:p>
          <a:p>
            <a:pPr marL="285750" indent="-285750">
              <a:buFontTx/>
              <a:buChar char="◊"/>
            </a:pPr>
            <a:r>
              <a:rPr lang="en-US" b="0" i="0" dirty="0">
                <a:solidFill>
                  <a:srgbClr val="000000"/>
                </a:solidFill>
                <a:effectLst/>
                <a:latin typeface="Arial Nova" panose="020B0504020202020204" pitchFamily="34" charset="0"/>
              </a:rPr>
              <a:t>For instance, the total design cost of </a:t>
            </a:r>
            <a:r>
              <a:rPr lang="en-US" b="1" i="0" dirty="0">
                <a:solidFill>
                  <a:srgbClr val="000000"/>
                </a:solidFill>
                <a:effectLst/>
                <a:latin typeface="Arial Nova" panose="020B0504020202020204" pitchFamily="34" charset="0"/>
              </a:rPr>
              <a:t>7 nm </a:t>
            </a:r>
            <a:r>
              <a:rPr lang="en-US" b="0" i="0" dirty="0">
                <a:solidFill>
                  <a:srgbClr val="000000"/>
                </a:solidFill>
                <a:effectLst/>
                <a:latin typeface="Arial Nova" panose="020B0504020202020204" pitchFamily="34" charset="0"/>
              </a:rPr>
              <a:t>process is about </a:t>
            </a:r>
            <a:r>
              <a:rPr lang="en-US" b="1" i="0" dirty="0">
                <a:solidFill>
                  <a:srgbClr val="000000"/>
                </a:solidFill>
                <a:effectLst/>
                <a:latin typeface="Arial Nova" panose="020B0504020202020204" pitchFamily="34" charset="0"/>
              </a:rPr>
              <a:t>300 million </a:t>
            </a:r>
            <a:r>
              <a:rPr lang="en-US" b="0" i="0" dirty="0">
                <a:solidFill>
                  <a:srgbClr val="000000"/>
                </a:solidFill>
                <a:effectLst/>
                <a:latin typeface="Arial Nova" panose="020B0504020202020204" pitchFamily="34" charset="0"/>
              </a:rPr>
              <a:t>dollars, and that of </a:t>
            </a:r>
            <a:r>
              <a:rPr lang="en-US" b="1" i="0" dirty="0">
                <a:solidFill>
                  <a:srgbClr val="000000"/>
                </a:solidFill>
                <a:effectLst/>
                <a:latin typeface="Arial Nova" panose="020B0504020202020204" pitchFamily="34" charset="0"/>
              </a:rPr>
              <a:t>3 nm </a:t>
            </a:r>
            <a:r>
              <a:rPr lang="en-US" b="0" i="0" dirty="0">
                <a:solidFill>
                  <a:srgbClr val="000000"/>
                </a:solidFill>
                <a:effectLst/>
                <a:latin typeface="Arial Nova" panose="020B0504020202020204" pitchFamily="34" charset="0"/>
              </a:rPr>
              <a:t>process is expected to increase </a:t>
            </a:r>
            <a:r>
              <a:rPr lang="en-US" b="1" i="0" dirty="0">
                <a:solidFill>
                  <a:srgbClr val="000000"/>
                </a:solidFill>
                <a:effectLst/>
                <a:latin typeface="Arial Nova" panose="020B0504020202020204" pitchFamily="34" charset="0"/>
              </a:rPr>
              <a:t>5 times </a:t>
            </a:r>
            <a:r>
              <a:rPr lang="en-US" b="0" i="0" dirty="0">
                <a:solidFill>
                  <a:srgbClr val="000000"/>
                </a:solidFill>
                <a:effectLst/>
                <a:latin typeface="Arial Nova" panose="020B0504020202020204" pitchFamily="34" charset="0"/>
              </a:rPr>
              <a:t>up to </a:t>
            </a:r>
            <a:r>
              <a:rPr lang="en-US" b="1" i="0" dirty="0">
                <a:solidFill>
                  <a:srgbClr val="000000"/>
                </a:solidFill>
                <a:effectLst/>
                <a:latin typeface="Arial Nova" panose="020B0504020202020204" pitchFamily="34" charset="0"/>
              </a:rPr>
              <a:t>1.5 billion dollars</a:t>
            </a:r>
            <a:r>
              <a:rPr lang="en-US" b="0" i="0" dirty="0">
                <a:solidFill>
                  <a:srgbClr val="000000"/>
                </a:solidFill>
                <a:effectLst/>
                <a:latin typeface="Arial Nova" panose="020B0504020202020204" pitchFamily="34" charset="0"/>
              </a:rPr>
              <a:t>.</a:t>
            </a:r>
          </a:p>
          <a:p>
            <a:endParaRPr lang="en-US" b="0" i="0" dirty="0">
              <a:solidFill>
                <a:srgbClr val="000000"/>
              </a:solidFill>
              <a:effectLst/>
              <a:latin typeface="Arial Nova" panose="020B0504020202020204" pitchFamily="34" charset="0"/>
            </a:endParaRPr>
          </a:p>
        </p:txBody>
      </p:sp>
      <p:sp>
        <p:nvSpPr>
          <p:cNvPr id="26" name="TextBox 25">
            <a:extLst>
              <a:ext uri="{FF2B5EF4-FFF2-40B4-BE49-F238E27FC236}">
                <a16:creationId xmlns:a16="http://schemas.microsoft.com/office/drawing/2014/main" id="{0E40C146-B840-E91E-90D0-A3F8DA898551}"/>
              </a:ext>
            </a:extLst>
          </p:cNvPr>
          <p:cNvSpPr txBox="1"/>
          <p:nvPr/>
        </p:nvSpPr>
        <p:spPr>
          <a:xfrm>
            <a:off x="2981326" y="5165315"/>
            <a:ext cx="10403058" cy="1785104"/>
          </a:xfrm>
          <a:prstGeom prst="rect">
            <a:avLst/>
          </a:prstGeom>
          <a:noFill/>
        </p:spPr>
        <p:txBody>
          <a:bodyPr wrap="square">
            <a:spAutoFit/>
          </a:bodyPr>
          <a:lstStyle/>
          <a:p>
            <a:pPr algn="ctr"/>
            <a:r>
              <a:rPr lang="en-US" sz="1000" b="0" i="0" dirty="0">
                <a:solidFill>
                  <a:srgbClr val="000000"/>
                </a:solidFill>
                <a:effectLst/>
              </a:rPr>
              <a:t>Thus, the difﬁculties for  implementing a high-performance chip upgrade based on process improvement are increasing and </a:t>
            </a:r>
          </a:p>
          <a:p>
            <a:pPr algn="ctr"/>
            <a:r>
              <a:rPr lang="en-US" sz="1000" b="0" i="0" dirty="0">
                <a:solidFill>
                  <a:srgbClr val="000000"/>
                </a:solidFill>
                <a:effectLst/>
              </a:rPr>
              <a:t>the price-performance ratio is increasing. Furthermore, due to the technical limitations in yield (such as the mask size of lithography machine), </a:t>
            </a:r>
          </a:p>
          <a:p>
            <a:pPr algn="ctr"/>
            <a:r>
              <a:rPr lang="en-US" sz="1000" b="0" i="0" dirty="0">
                <a:solidFill>
                  <a:srgbClr val="000000"/>
                </a:solidFill>
                <a:effectLst/>
              </a:rPr>
              <a:t>the existing monolithic integration becomes unsustainable  with new process for upgrading and expanding the functions and performance.</a:t>
            </a:r>
          </a:p>
          <a:p>
            <a:pPr algn="ctr"/>
            <a:r>
              <a:rPr lang="en-US" sz="1000" b="0" i="0" dirty="0">
                <a:solidFill>
                  <a:srgbClr val="000000"/>
                </a:solidFill>
                <a:effectLst/>
                <a:latin typeface="ff4"/>
              </a:rPr>
              <a:t>In such a scenario, </a:t>
            </a:r>
            <a:r>
              <a:rPr lang="en-US" sz="1000" b="1" i="0" dirty="0">
                <a:solidFill>
                  <a:srgbClr val="000000"/>
                </a:solidFill>
                <a:effectLst/>
                <a:latin typeface="ff4"/>
              </a:rPr>
              <a:t>chiplets</a:t>
            </a:r>
            <a:r>
              <a:rPr lang="en-US" sz="1000" b="0" i="0" dirty="0">
                <a:solidFill>
                  <a:srgbClr val="000000"/>
                </a:solidFill>
                <a:effectLst/>
                <a:latin typeface="ff4"/>
              </a:rPr>
              <a:t> provide a feasible way for future chip design. Multi-Chip Modules</a:t>
            </a:r>
          </a:p>
          <a:p>
            <a:pPr algn="ctr"/>
            <a:r>
              <a:rPr lang="en-US" sz="1000" b="0" i="0" dirty="0">
                <a:solidFill>
                  <a:srgbClr val="000000"/>
                </a:solidFill>
                <a:effectLst/>
                <a:latin typeface="ff4"/>
              </a:rPr>
              <a:t>(MCM) technology . MCM technology connects multiple chips on a substrate or other medium for meeting the</a:t>
            </a:r>
          </a:p>
          <a:p>
            <a:pPr algn="ctr"/>
            <a:r>
              <a:rPr lang="en-US" sz="1000" b="0" i="0" dirty="0">
                <a:solidFill>
                  <a:srgbClr val="000000"/>
                </a:solidFill>
                <a:effectLst/>
                <a:latin typeface="ff4"/>
              </a:rPr>
              <a:t>performance and functional requirements of complex system chips. MCM could reduce the overhead</a:t>
            </a:r>
          </a:p>
          <a:p>
            <a:pPr algn="ctr"/>
            <a:r>
              <a:rPr lang="en-US" sz="1000" b="0" i="0" dirty="0">
                <a:solidFill>
                  <a:srgbClr val="000000"/>
                </a:solidFill>
                <a:effectLst/>
                <a:latin typeface="ff4"/>
              </a:rPr>
              <a:t>of board-level interconnection and the complexity of board-level system design, which saves the cost</a:t>
            </a:r>
          </a:p>
          <a:p>
            <a:pPr algn="ctr"/>
            <a:r>
              <a:rPr lang="en-US" sz="1000" b="0" i="0" dirty="0">
                <a:solidFill>
                  <a:srgbClr val="000000"/>
                </a:solidFill>
                <a:effectLst/>
                <a:latin typeface="ff4"/>
              </a:rPr>
              <a:t>of building a system greatly</a:t>
            </a:r>
          </a:p>
          <a:p>
            <a:pPr algn="ctr"/>
            <a:endParaRPr lang="en-US" sz="1000" b="0" i="0" dirty="0">
              <a:solidFill>
                <a:srgbClr val="000000"/>
              </a:solidFill>
              <a:effectLst/>
              <a:latin typeface="ff4"/>
            </a:endParaRPr>
          </a:p>
          <a:p>
            <a:pPr algn="ctr"/>
            <a:endParaRPr lang="en-US" sz="1000" b="0" i="0" dirty="0">
              <a:solidFill>
                <a:srgbClr val="000000"/>
              </a:solidFill>
              <a:effectLst/>
            </a:endParaRPr>
          </a:p>
          <a:p>
            <a:pPr algn="ctr"/>
            <a:endParaRPr lang="en-US" sz="1000" b="0" i="0" dirty="0">
              <a:solidFill>
                <a:srgbClr val="000000"/>
              </a:solidFill>
              <a:effectLst/>
            </a:endParaRPr>
          </a:p>
        </p:txBody>
      </p:sp>
      <p:sp>
        <p:nvSpPr>
          <p:cNvPr id="28" name="TextBox 27">
            <a:extLst>
              <a:ext uri="{FF2B5EF4-FFF2-40B4-BE49-F238E27FC236}">
                <a16:creationId xmlns:a16="http://schemas.microsoft.com/office/drawing/2014/main" id="{139F2CDC-3CD4-81E6-D8BF-C611E3D1D25F}"/>
              </a:ext>
            </a:extLst>
          </p:cNvPr>
          <p:cNvSpPr txBox="1"/>
          <p:nvPr/>
        </p:nvSpPr>
        <p:spPr>
          <a:xfrm>
            <a:off x="274639" y="445421"/>
            <a:ext cx="11642722" cy="400110"/>
          </a:xfrm>
          <a:prstGeom prst="rect">
            <a:avLst/>
          </a:prstGeom>
          <a:solidFill>
            <a:srgbClr val="1E49E2"/>
          </a:solidFill>
        </p:spPr>
        <p:txBody>
          <a:bodyPr wrap="square">
            <a:spAutoFit/>
          </a:bodyPr>
          <a:lstStyle/>
          <a:p>
            <a:pPr algn="ctr"/>
            <a:r>
              <a:rPr lang="en-US" sz="2000" b="0" i="0" dirty="0">
                <a:solidFill>
                  <a:schemeClr val="bg1"/>
                </a:solidFill>
                <a:effectLst/>
                <a:latin typeface="Arial Nova" panose="020B0504020202020204" pitchFamily="34" charset="0"/>
              </a:rPr>
              <a:t>Chip Design and Manufacturing Cost under Different Process Nodes</a:t>
            </a:r>
            <a:endParaRPr lang="en-VI" sz="20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357585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3B9DD6F-44E1-DF5F-A247-A528AE38DC2A}"/>
              </a:ext>
            </a:extLst>
          </p:cNvPr>
          <p:cNvGrpSpPr/>
          <p:nvPr/>
        </p:nvGrpSpPr>
        <p:grpSpPr>
          <a:xfrm>
            <a:off x="-3179927" y="1"/>
            <a:ext cx="14546865" cy="6857999"/>
            <a:chOff x="-3164161" y="0"/>
            <a:chExt cx="14546865" cy="7078716"/>
          </a:xfrm>
        </p:grpSpPr>
        <p:pic>
          <p:nvPicPr>
            <p:cNvPr id="15" name="Picture 14">
              <a:extLst>
                <a:ext uri="{FF2B5EF4-FFF2-40B4-BE49-F238E27FC236}">
                  <a16:creationId xmlns:a16="http://schemas.microsoft.com/office/drawing/2014/main" id="{1D5E0733-E477-1263-BE82-EB5A24D401E6}"/>
                </a:ext>
              </a:extLst>
            </p:cNvPr>
            <p:cNvPicPr>
              <a:picLocks noChangeAspect="1"/>
            </p:cNvPicPr>
            <p:nvPr/>
          </p:nvPicPr>
          <p:blipFill>
            <a:blip r:embed="rId2"/>
            <a:stretch>
              <a:fillRect/>
            </a:stretch>
          </p:blipFill>
          <p:spPr>
            <a:xfrm>
              <a:off x="4778064" y="129462"/>
              <a:ext cx="6604640" cy="6819791"/>
            </a:xfrm>
            <a:prstGeom prst="rect">
              <a:avLst/>
            </a:prstGeom>
          </p:spPr>
        </p:pic>
        <p:sp>
          <p:nvSpPr>
            <p:cNvPr id="18" name="Freeform: Shape 17">
              <a:extLst>
                <a:ext uri="{FF2B5EF4-FFF2-40B4-BE49-F238E27FC236}">
                  <a16:creationId xmlns:a16="http://schemas.microsoft.com/office/drawing/2014/main" id="{FB1BA00B-CCEE-F92B-B8A9-D5C2E37EF150}"/>
                </a:ext>
              </a:extLst>
            </p:cNvPr>
            <p:cNvSpPr/>
            <p:nvPr/>
          </p:nvSpPr>
          <p:spPr>
            <a:xfrm>
              <a:off x="-3164161" y="0"/>
              <a:ext cx="9376012" cy="7078716"/>
            </a:xfrm>
            <a:custGeom>
              <a:avLst/>
              <a:gdLst>
                <a:gd name="connsiteX0" fmla="*/ 1 w 6499275"/>
                <a:gd name="connsiteY0" fmla="*/ 6857996 h 6858000"/>
                <a:gd name="connsiteX1" fmla="*/ 1 w 6499275"/>
                <a:gd name="connsiteY1" fmla="*/ 6858000 h 6858000"/>
                <a:gd name="connsiteX2" fmla="*/ 0 w 6499275"/>
                <a:gd name="connsiteY2" fmla="*/ 6858000 h 6858000"/>
                <a:gd name="connsiteX3" fmla="*/ 2194561 w 6499275"/>
                <a:gd name="connsiteY3" fmla="*/ 0 h 6858000"/>
                <a:gd name="connsiteX4" fmla="*/ 6499275 w 6499275"/>
                <a:gd name="connsiteY4" fmla="*/ 0 h 6858000"/>
                <a:gd name="connsiteX5" fmla="*/ 4874456 w 6499275"/>
                <a:gd name="connsiteY5" fmla="*/ 6858000 h 6858000"/>
                <a:gd name="connsiteX6" fmla="*/ 2194561 w 649927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9275" h="6858000">
                  <a:moveTo>
                    <a:pt x="1" y="6857996"/>
                  </a:moveTo>
                  <a:lnTo>
                    <a:pt x="1" y="6858000"/>
                  </a:lnTo>
                  <a:lnTo>
                    <a:pt x="0" y="6858000"/>
                  </a:lnTo>
                  <a:close/>
                  <a:moveTo>
                    <a:pt x="2194561" y="0"/>
                  </a:moveTo>
                  <a:lnTo>
                    <a:pt x="6499275" y="0"/>
                  </a:lnTo>
                  <a:lnTo>
                    <a:pt x="4874456" y="6858000"/>
                  </a:lnTo>
                  <a:lnTo>
                    <a:pt x="2194561" y="685800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VI" dirty="0"/>
            </a:p>
          </p:txBody>
        </p:sp>
      </p:grpSp>
      <p:pic>
        <p:nvPicPr>
          <p:cNvPr id="23" name="Picture 22" descr="Text, icon&#10;&#10;Description automatically generated">
            <a:extLst>
              <a:ext uri="{FF2B5EF4-FFF2-40B4-BE49-F238E27FC236}">
                <a16:creationId xmlns:a16="http://schemas.microsoft.com/office/drawing/2014/main" id="{83759CF9-97BC-94F5-A26D-850F3A09B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23" y="353086"/>
            <a:ext cx="3925614" cy="4044572"/>
          </a:xfrm>
          <a:prstGeom prst="rect">
            <a:avLst/>
          </a:prstGeom>
          <a:scene3d>
            <a:camera prst="orthographicFront"/>
            <a:lightRig rig="threePt" dir="t"/>
          </a:scene3d>
          <a:sp3d>
            <a:bevelT w="114300" prst="artDeco"/>
          </a:sp3d>
        </p:spPr>
      </p:pic>
      <p:sp>
        <p:nvSpPr>
          <p:cNvPr id="2" name="Slide Number Placeholder 1">
            <a:extLst>
              <a:ext uri="{FF2B5EF4-FFF2-40B4-BE49-F238E27FC236}">
                <a16:creationId xmlns:a16="http://schemas.microsoft.com/office/drawing/2014/main" id="{686FF754-788B-24E3-B9CE-148AB67883BB}"/>
              </a:ext>
            </a:extLst>
          </p:cNvPr>
          <p:cNvSpPr>
            <a:spLocks noGrp="1"/>
          </p:cNvSpPr>
          <p:nvPr>
            <p:ph type="sldNum" sz="quarter" idx="12"/>
          </p:nvPr>
        </p:nvSpPr>
        <p:spPr/>
        <p:txBody>
          <a:bodyPr/>
          <a:lstStyle/>
          <a:p>
            <a:fld id="{3035CA9A-7D6B-419B-88F6-2818A2625CE4}" type="slidenum">
              <a:rPr lang="en-US" smtClean="0"/>
              <a:t>16</a:t>
            </a:fld>
            <a:endParaRPr lang="en-US" dirty="0"/>
          </a:p>
        </p:txBody>
      </p:sp>
    </p:spTree>
    <p:extLst>
      <p:ext uri="{BB962C8B-B14F-4D97-AF65-F5344CB8AC3E}">
        <p14:creationId xmlns:p14="http://schemas.microsoft.com/office/powerpoint/2010/main" val="235448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559FD1D-FB79-D588-648C-5C6C6C4F8BCB}"/>
              </a:ext>
            </a:extLst>
          </p:cNvPr>
          <p:cNvSpPr txBox="1"/>
          <p:nvPr/>
        </p:nvSpPr>
        <p:spPr>
          <a:xfrm>
            <a:off x="455904" y="-65831"/>
            <a:ext cx="2715062" cy="769441"/>
          </a:xfrm>
          <a:prstGeom prst="rect">
            <a:avLst/>
          </a:prstGeom>
          <a:noFill/>
        </p:spPr>
        <p:txBody>
          <a:bodyPr wrap="square" rtlCol="0">
            <a:spAutoFit/>
          </a:bodyPr>
          <a:lstStyle/>
          <a:p>
            <a:pPr algn="ctr"/>
            <a:r>
              <a:rPr lang="de-DE" sz="4400" b="1" dirty="0">
                <a:solidFill>
                  <a:srgbClr val="002060"/>
                </a:solidFill>
              </a:rPr>
              <a:t>AGENDA</a:t>
            </a:r>
            <a:endParaRPr lang="en-VI" sz="4400" b="1" dirty="0">
              <a:solidFill>
                <a:srgbClr val="002060"/>
              </a:solidFill>
            </a:endParaRPr>
          </a:p>
        </p:txBody>
      </p:sp>
      <p:grpSp>
        <p:nvGrpSpPr>
          <p:cNvPr id="50" name="Group 49">
            <a:extLst>
              <a:ext uri="{FF2B5EF4-FFF2-40B4-BE49-F238E27FC236}">
                <a16:creationId xmlns:a16="http://schemas.microsoft.com/office/drawing/2014/main" id="{BDBF0A91-6271-282B-4344-B6EC30D18043}"/>
              </a:ext>
            </a:extLst>
          </p:cNvPr>
          <p:cNvGrpSpPr/>
          <p:nvPr/>
        </p:nvGrpSpPr>
        <p:grpSpPr>
          <a:xfrm>
            <a:off x="352418" y="832467"/>
            <a:ext cx="11836004" cy="5918841"/>
            <a:chOff x="-78432" y="1367038"/>
            <a:chExt cx="12080026" cy="5961193"/>
          </a:xfrm>
        </p:grpSpPr>
        <p:grpSp>
          <p:nvGrpSpPr>
            <p:cNvPr id="41" name="Group 40">
              <a:extLst>
                <a:ext uri="{FF2B5EF4-FFF2-40B4-BE49-F238E27FC236}">
                  <a16:creationId xmlns:a16="http://schemas.microsoft.com/office/drawing/2014/main" id="{17D5DB01-4FF4-76BB-965D-8C7691331C9C}"/>
                </a:ext>
              </a:extLst>
            </p:cNvPr>
            <p:cNvGrpSpPr/>
            <p:nvPr/>
          </p:nvGrpSpPr>
          <p:grpSpPr>
            <a:xfrm>
              <a:off x="368619" y="1367038"/>
              <a:ext cx="11632975" cy="4377633"/>
              <a:chOff x="546296" y="1852358"/>
              <a:chExt cx="11632975" cy="4377633"/>
            </a:xfrm>
          </p:grpSpPr>
          <p:grpSp>
            <p:nvGrpSpPr>
              <p:cNvPr id="34" name="Group 33">
                <a:extLst>
                  <a:ext uri="{FF2B5EF4-FFF2-40B4-BE49-F238E27FC236}">
                    <a16:creationId xmlns:a16="http://schemas.microsoft.com/office/drawing/2014/main" id="{848CB5FA-821F-0BEF-4BF1-84AD664329BA}"/>
                  </a:ext>
                </a:extLst>
              </p:cNvPr>
              <p:cNvGrpSpPr/>
              <p:nvPr/>
            </p:nvGrpSpPr>
            <p:grpSpPr>
              <a:xfrm>
                <a:off x="546296" y="1852359"/>
                <a:ext cx="9425962" cy="4377632"/>
                <a:chOff x="771378" y="1613207"/>
                <a:chExt cx="11079208" cy="5466972"/>
              </a:xfrm>
            </p:grpSpPr>
            <p:grpSp>
              <p:nvGrpSpPr>
                <p:cNvPr id="20" name="Group 19">
                  <a:extLst>
                    <a:ext uri="{FF2B5EF4-FFF2-40B4-BE49-F238E27FC236}">
                      <a16:creationId xmlns:a16="http://schemas.microsoft.com/office/drawing/2014/main" id="{B1D66AE4-C918-ECE8-37D4-103601743833}"/>
                    </a:ext>
                  </a:extLst>
                </p:cNvPr>
                <p:cNvGrpSpPr/>
                <p:nvPr/>
              </p:nvGrpSpPr>
              <p:grpSpPr>
                <a:xfrm>
                  <a:off x="771378" y="1613207"/>
                  <a:ext cx="11079208" cy="2544160"/>
                  <a:chOff x="844058" y="1993035"/>
                  <a:chExt cx="11079208" cy="2544160"/>
                </a:xfrm>
              </p:grpSpPr>
              <p:sp>
                <p:nvSpPr>
                  <p:cNvPr id="4" name="Rectangle 3">
                    <a:extLst>
                      <a:ext uri="{FF2B5EF4-FFF2-40B4-BE49-F238E27FC236}">
                        <a16:creationId xmlns:a16="http://schemas.microsoft.com/office/drawing/2014/main" id="{67DD41E6-38DF-6C7E-4359-FCCF9076E313}"/>
                      </a:ext>
                    </a:extLst>
                  </p:cNvPr>
                  <p:cNvSpPr/>
                  <p:nvPr/>
                </p:nvSpPr>
                <p:spPr>
                  <a:xfrm>
                    <a:off x="844058" y="2152357"/>
                    <a:ext cx="2082018" cy="2082019"/>
                  </a:xfrm>
                  <a:prstGeom prst="rect">
                    <a:avLst/>
                  </a:prstGeom>
                  <a:ln w="57150"/>
                  <a:effectLst>
                    <a:glow rad="1397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VI" dirty="0"/>
                  </a:p>
                </p:txBody>
              </p:sp>
              <p:sp>
                <p:nvSpPr>
                  <p:cNvPr id="6" name="Rectangle 5">
                    <a:extLst>
                      <a:ext uri="{FF2B5EF4-FFF2-40B4-BE49-F238E27FC236}">
                        <a16:creationId xmlns:a16="http://schemas.microsoft.com/office/drawing/2014/main" id="{A50AB078-8F26-79CA-A5E3-8443E973DEBD}"/>
                      </a:ext>
                    </a:extLst>
                  </p:cNvPr>
                  <p:cNvSpPr/>
                  <p:nvPr/>
                </p:nvSpPr>
                <p:spPr>
                  <a:xfrm>
                    <a:off x="3699800" y="2152357"/>
                    <a:ext cx="2082018" cy="2082019"/>
                  </a:xfrm>
                  <a:prstGeom prst="rect">
                    <a:avLst/>
                  </a:prstGeom>
                  <a:ln w="57150">
                    <a:solidFill>
                      <a:srgbClr val="92D050"/>
                    </a:solidFill>
                  </a:ln>
                  <a:effectLst>
                    <a:glow rad="139700">
                      <a:srgbClr val="92D050">
                        <a:alpha val="40000"/>
                      </a:srgb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VI" dirty="0"/>
                  </a:p>
                </p:txBody>
              </p:sp>
              <p:sp>
                <p:nvSpPr>
                  <p:cNvPr id="8" name="Rectangle 7">
                    <a:extLst>
                      <a:ext uri="{FF2B5EF4-FFF2-40B4-BE49-F238E27FC236}">
                        <a16:creationId xmlns:a16="http://schemas.microsoft.com/office/drawing/2014/main" id="{1E9CED8C-C804-4F15-00DF-EA2F1763B7EB}"/>
                      </a:ext>
                    </a:extLst>
                  </p:cNvPr>
                  <p:cNvSpPr/>
                  <p:nvPr/>
                </p:nvSpPr>
                <p:spPr>
                  <a:xfrm>
                    <a:off x="6555542" y="2152356"/>
                    <a:ext cx="2082018" cy="2082019"/>
                  </a:xfrm>
                  <a:prstGeom prst="rect">
                    <a:avLst/>
                  </a:prstGeom>
                  <a:solidFill>
                    <a:schemeClr val="lt1"/>
                  </a:solidFill>
                  <a:ln w="57150">
                    <a:solidFill>
                      <a:srgbClr val="00B0F0"/>
                    </a:solidFill>
                  </a:ln>
                  <a:effectLst>
                    <a:glow rad="127000">
                      <a:srgbClr val="00B0F0">
                        <a:alpha val="39000"/>
                      </a:srgb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VI" dirty="0"/>
                  </a:p>
                </p:txBody>
              </p:sp>
              <p:sp>
                <p:nvSpPr>
                  <p:cNvPr id="9" name="Rectangle 8">
                    <a:extLst>
                      <a:ext uri="{FF2B5EF4-FFF2-40B4-BE49-F238E27FC236}">
                        <a16:creationId xmlns:a16="http://schemas.microsoft.com/office/drawing/2014/main" id="{9E18DF66-7098-98E6-AFF3-771B1615B75C}"/>
                      </a:ext>
                    </a:extLst>
                  </p:cNvPr>
                  <p:cNvSpPr/>
                  <p:nvPr/>
                </p:nvSpPr>
                <p:spPr>
                  <a:xfrm>
                    <a:off x="9411284" y="2152355"/>
                    <a:ext cx="2082018" cy="2082019"/>
                  </a:xfrm>
                  <a:prstGeom prst="rect">
                    <a:avLst/>
                  </a:prstGeom>
                  <a:ln w="57150">
                    <a:solidFill>
                      <a:schemeClr val="accent2"/>
                    </a:solidFill>
                  </a:ln>
                  <a:effectLst>
                    <a:glow rad="127000">
                      <a:schemeClr val="accent2">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VI" dirty="0"/>
                  </a:p>
                </p:txBody>
              </p:sp>
              <p:sp>
                <p:nvSpPr>
                  <p:cNvPr id="10" name="TextBox 9">
                    <a:extLst>
                      <a:ext uri="{FF2B5EF4-FFF2-40B4-BE49-F238E27FC236}">
                        <a16:creationId xmlns:a16="http://schemas.microsoft.com/office/drawing/2014/main" id="{9A730974-0B58-A419-CB86-0EB99DE7CAA5}"/>
                      </a:ext>
                    </a:extLst>
                  </p:cNvPr>
                  <p:cNvSpPr txBox="1"/>
                  <p:nvPr/>
                </p:nvSpPr>
                <p:spPr>
                  <a:xfrm>
                    <a:off x="844058" y="2049308"/>
                    <a:ext cx="731525" cy="1268403"/>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6000" b="1" dirty="0">
                        <a:solidFill>
                          <a:schemeClr val="accent1"/>
                        </a:solidFill>
                      </a:rPr>
                      <a:t>1</a:t>
                    </a:r>
                    <a:endParaRPr lang="en-VI" sz="6000" b="1" dirty="0">
                      <a:solidFill>
                        <a:schemeClr val="accent1"/>
                      </a:solidFill>
                    </a:endParaRPr>
                  </a:p>
                </p:txBody>
              </p:sp>
              <p:sp>
                <p:nvSpPr>
                  <p:cNvPr id="11" name="TextBox 10">
                    <a:extLst>
                      <a:ext uri="{FF2B5EF4-FFF2-40B4-BE49-F238E27FC236}">
                        <a16:creationId xmlns:a16="http://schemas.microsoft.com/office/drawing/2014/main" id="{1D501F34-02ED-F77E-71BA-EDEC4D6E2186}"/>
                      </a:ext>
                    </a:extLst>
                  </p:cNvPr>
                  <p:cNvSpPr txBox="1"/>
                  <p:nvPr/>
                </p:nvSpPr>
                <p:spPr>
                  <a:xfrm>
                    <a:off x="3699800" y="2049307"/>
                    <a:ext cx="731525" cy="1268403"/>
                  </a:xfrm>
                  <a:prstGeom prst="rect">
                    <a:avLst/>
                  </a:prstGeom>
                  <a:noFill/>
                </p:spPr>
                <p:txBody>
                  <a:bodyPr wrap="square" rtlCol="0">
                    <a:spAutoFit/>
                  </a:bodyPr>
                  <a:lstStyle/>
                  <a:p>
                    <a:pPr algn="ctr"/>
                    <a:r>
                      <a:rPr lang="de-DE" sz="6000" b="1" dirty="0">
                        <a:solidFill>
                          <a:srgbClr val="92D050"/>
                        </a:solidFill>
                      </a:rPr>
                      <a:t>2</a:t>
                    </a:r>
                    <a:endParaRPr lang="en-VI" sz="6000" b="1" dirty="0">
                      <a:solidFill>
                        <a:srgbClr val="92D050"/>
                      </a:solidFill>
                    </a:endParaRPr>
                  </a:p>
                </p:txBody>
              </p:sp>
              <p:sp>
                <p:nvSpPr>
                  <p:cNvPr id="12" name="TextBox 11">
                    <a:extLst>
                      <a:ext uri="{FF2B5EF4-FFF2-40B4-BE49-F238E27FC236}">
                        <a16:creationId xmlns:a16="http://schemas.microsoft.com/office/drawing/2014/main" id="{1452D5F7-8FCE-08E8-3A00-02C24F7DCD8D}"/>
                      </a:ext>
                    </a:extLst>
                  </p:cNvPr>
                  <p:cNvSpPr txBox="1"/>
                  <p:nvPr/>
                </p:nvSpPr>
                <p:spPr>
                  <a:xfrm>
                    <a:off x="6555542" y="2049307"/>
                    <a:ext cx="731525" cy="1268403"/>
                  </a:xfrm>
                  <a:prstGeom prst="rect">
                    <a:avLst/>
                  </a:prstGeom>
                  <a:noFill/>
                </p:spPr>
                <p:txBody>
                  <a:bodyPr wrap="square" rtlCol="0">
                    <a:spAutoFit/>
                  </a:bodyPr>
                  <a:lstStyle/>
                  <a:p>
                    <a:pPr algn="ctr"/>
                    <a:r>
                      <a:rPr lang="de-DE" sz="6000" b="1" dirty="0">
                        <a:solidFill>
                          <a:srgbClr val="00B0F0"/>
                        </a:solidFill>
                      </a:rPr>
                      <a:t>3</a:t>
                    </a:r>
                    <a:endParaRPr lang="en-VI" sz="6000" b="1" dirty="0">
                      <a:solidFill>
                        <a:srgbClr val="00B0F0"/>
                      </a:solidFill>
                    </a:endParaRPr>
                  </a:p>
                </p:txBody>
              </p:sp>
              <p:sp>
                <p:nvSpPr>
                  <p:cNvPr id="13" name="TextBox 12">
                    <a:extLst>
                      <a:ext uri="{FF2B5EF4-FFF2-40B4-BE49-F238E27FC236}">
                        <a16:creationId xmlns:a16="http://schemas.microsoft.com/office/drawing/2014/main" id="{BD7540C4-ED19-CEE2-02EC-6548F21A68BC}"/>
                      </a:ext>
                    </a:extLst>
                  </p:cNvPr>
                  <p:cNvSpPr txBox="1"/>
                  <p:nvPr/>
                </p:nvSpPr>
                <p:spPr>
                  <a:xfrm>
                    <a:off x="9397211" y="1993035"/>
                    <a:ext cx="731525" cy="1268403"/>
                  </a:xfrm>
                  <a:prstGeom prst="rect">
                    <a:avLst/>
                  </a:prstGeom>
                  <a:noFill/>
                </p:spPr>
                <p:txBody>
                  <a:bodyPr wrap="square" rtlCol="0">
                    <a:spAutoFit/>
                  </a:bodyPr>
                  <a:lstStyle/>
                  <a:p>
                    <a:pPr algn="ctr"/>
                    <a:r>
                      <a:rPr lang="de-DE" sz="6000" b="1" dirty="0">
                        <a:solidFill>
                          <a:schemeClr val="accent2"/>
                        </a:solidFill>
                      </a:rPr>
                      <a:t>4</a:t>
                    </a:r>
                    <a:endParaRPr lang="en-VI" sz="6000" b="1" dirty="0">
                      <a:solidFill>
                        <a:schemeClr val="accent2"/>
                      </a:solidFill>
                    </a:endParaRPr>
                  </a:p>
                </p:txBody>
              </p:sp>
              <p:sp>
                <p:nvSpPr>
                  <p:cNvPr id="15" name="TextBox 14">
                    <a:extLst>
                      <a:ext uri="{FF2B5EF4-FFF2-40B4-BE49-F238E27FC236}">
                        <a16:creationId xmlns:a16="http://schemas.microsoft.com/office/drawing/2014/main" id="{9A198AD7-2929-DFF1-580A-73BBEB3A9851}"/>
                      </a:ext>
                    </a:extLst>
                  </p:cNvPr>
                  <p:cNvSpPr txBox="1"/>
                  <p:nvPr/>
                </p:nvSpPr>
                <p:spPr>
                  <a:xfrm>
                    <a:off x="862930" y="3499411"/>
                    <a:ext cx="1596685" cy="1037784"/>
                  </a:xfrm>
                  <a:prstGeom prst="rect">
                    <a:avLst/>
                  </a:prstGeom>
                  <a:noFill/>
                </p:spPr>
                <p:txBody>
                  <a:bodyPr wrap="square" rtlCol="0">
                    <a:spAutoFit/>
                  </a:bodyPr>
                  <a:lstStyle/>
                  <a:p>
                    <a:r>
                      <a:rPr lang="en-US" sz="1600" b="1" dirty="0"/>
                      <a:t>Fab Clustering</a:t>
                    </a:r>
                  </a:p>
                  <a:p>
                    <a:endParaRPr lang="en-VI" sz="1400" dirty="0"/>
                  </a:p>
                </p:txBody>
              </p:sp>
              <p:sp>
                <p:nvSpPr>
                  <p:cNvPr id="16" name="TextBox 15">
                    <a:extLst>
                      <a:ext uri="{FF2B5EF4-FFF2-40B4-BE49-F238E27FC236}">
                        <a16:creationId xmlns:a16="http://schemas.microsoft.com/office/drawing/2014/main" id="{ED650541-47A4-EE77-4EFC-DF91EABD6D82}"/>
                      </a:ext>
                    </a:extLst>
                  </p:cNvPr>
                  <p:cNvSpPr txBox="1"/>
                  <p:nvPr/>
                </p:nvSpPr>
                <p:spPr>
                  <a:xfrm>
                    <a:off x="3699800" y="3499411"/>
                    <a:ext cx="2433718" cy="999347"/>
                  </a:xfrm>
                  <a:prstGeom prst="rect">
                    <a:avLst/>
                  </a:prstGeom>
                  <a:noFill/>
                </p:spPr>
                <p:txBody>
                  <a:bodyPr wrap="square" rtlCol="0">
                    <a:spAutoFit/>
                  </a:bodyPr>
                  <a:lstStyle/>
                  <a:p>
                    <a:r>
                      <a:rPr lang="en-US" sz="1600" b="1" dirty="0"/>
                      <a:t>Benefit of Clusters </a:t>
                    </a:r>
                  </a:p>
                  <a:p>
                    <a:r>
                      <a:rPr lang="en-US" sz="1600" b="1" dirty="0"/>
                      <a:t>in Semiconductors</a:t>
                    </a:r>
                  </a:p>
                  <a:p>
                    <a:endParaRPr lang="en-VI" sz="1400" dirty="0"/>
                  </a:p>
                </p:txBody>
              </p:sp>
              <p:sp>
                <p:nvSpPr>
                  <p:cNvPr id="17" name="TextBox 16">
                    <a:extLst>
                      <a:ext uri="{FF2B5EF4-FFF2-40B4-BE49-F238E27FC236}">
                        <a16:creationId xmlns:a16="http://schemas.microsoft.com/office/drawing/2014/main" id="{EA0677CF-8EBA-766B-E482-85894405299C}"/>
                      </a:ext>
                    </a:extLst>
                  </p:cNvPr>
                  <p:cNvSpPr txBox="1"/>
                  <p:nvPr/>
                </p:nvSpPr>
                <p:spPr>
                  <a:xfrm>
                    <a:off x="6590705" y="3532285"/>
                    <a:ext cx="2082018" cy="735517"/>
                  </a:xfrm>
                  <a:prstGeom prst="rect">
                    <a:avLst/>
                  </a:prstGeom>
                  <a:noFill/>
                </p:spPr>
                <p:txBody>
                  <a:bodyPr wrap="square" rtlCol="0">
                    <a:spAutoFit/>
                  </a:bodyPr>
                  <a:lstStyle/>
                  <a:p>
                    <a:r>
                      <a:rPr lang="en-US" sz="1600" b="1" dirty="0"/>
                      <a:t>Smart Fab &amp; Manufacturing</a:t>
                    </a:r>
                    <a:endParaRPr lang="en-VI" sz="1600" dirty="0"/>
                  </a:p>
                </p:txBody>
              </p:sp>
              <p:sp>
                <p:nvSpPr>
                  <p:cNvPr id="19" name="TextBox 18">
                    <a:extLst>
                      <a:ext uri="{FF2B5EF4-FFF2-40B4-BE49-F238E27FC236}">
                        <a16:creationId xmlns:a16="http://schemas.microsoft.com/office/drawing/2014/main" id="{E2F446CA-57D1-762A-2849-A7998FE91FBE}"/>
                      </a:ext>
                    </a:extLst>
                  </p:cNvPr>
                  <p:cNvSpPr txBox="1"/>
                  <p:nvPr/>
                </p:nvSpPr>
                <p:spPr>
                  <a:xfrm>
                    <a:off x="9370143" y="3478108"/>
                    <a:ext cx="2553123" cy="735517"/>
                  </a:xfrm>
                  <a:prstGeom prst="rect">
                    <a:avLst/>
                  </a:prstGeom>
                  <a:noFill/>
                </p:spPr>
                <p:txBody>
                  <a:bodyPr wrap="square">
                    <a:spAutoFit/>
                  </a:bodyPr>
                  <a:lstStyle/>
                  <a:p>
                    <a:r>
                      <a:rPr lang="de-DE" sz="1600" b="1" dirty="0"/>
                      <a:t>R&amp;D Design cost &amp;</a:t>
                    </a:r>
                  </a:p>
                  <a:p>
                    <a:r>
                      <a:rPr lang="de-DE" sz="1600" b="1" dirty="0"/>
                      <a:t>Fab Module cost</a:t>
                    </a:r>
                  </a:p>
                </p:txBody>
              </p:sp>
            </p:grpSp>
            <p:grpSp>
              <p:nvGrpSpPr>
                <p:cNvPr id="21" name="Group 20">
                  <a:extLst>
                    <a:ext uri="{FF2B5EF4-FFF2-40B4-BE49-F238E27FC236}">
                      <a16:creationId xmlns:a16="http://schemas.microsoft.com/office/drawing/2014/main" id="{41375D8B-6EDD-F2D7-9A16-B48C468FA571}"/>
                    </a:ext>
                  </a:extLst>
                </p:cNvPr>
                <p:cNvGrpSpPr/>
                <p:nvPr/>
              </p:nvGrpSpPr>
              <p:grpSpPr>
                <a:xfrm>
                  <a:off x="806542" y="4313885"/>
                  <a:ext cx="10649244" cy="2766294"/>
                  <a:chOff x="844058" y="2049307"/>
                  <a:chExt cx="10649244" cy="2766294"/>
                </a:xfrm>
              </p:grpSpPr>
              <p:sp>
                <p:nvSpPr>
                  <p:cNvPr id="22" name="Rectangle 21">
                    <a:extLst>
                      <a:ext uri="{FF2B5EF4-FFF2-40B4-BE49-F238E27FC236}">
                        <a16:creationId xmlns:a16="http://schemas.microsoft.com/office/drawing/2014/main" id="{EAD6804B-493D-7610-B317-241418FDEB3F}"/>
                      </a:ext>
                    </a:extLst>
                  </p:cNvPr>
                  <p:cNvSpPr/>
                  <p:nvPr/>
                </p:nvSpPr>
                <p:spPr>
                  <a:xfrm>
                    <a:off x="844058" y="2152357"/>
                    <a:ext cx="2082018" cy="2082019"/>
                  </a:xfrm>
                  <a:prstGeom prst="rect">
                    <a:avLst/>
                  </a:prstGeom>
                  <a:ln w="57150">
                    <a:solidFill>
                      <a:schemeClr val="tx2"/>
                    </a:solidFill>
                  </a:ln>
                  <a:effectLst>
                    <a:glow rad="139700">
                      <a:schemeClr val="tx2">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VI" dirty="0"/>
                  </a:p>
                </p:txBody>
              </p:sp>
              <p:sp>
                <p:nvSpPr>
                  <p:cNvPr id="23" name="Rectangle 22">
                    <a:extLst>
                      <a:ext uri="{FF2B5EF4-FFF2-40B4-BE49-F238E27FC236}">
                        <a16:creationId xmlns:a16="http://schemas.microsoft.com/office/drawing/2014/main" id="{FF6A74EA-E825-C2C4-112D-BEBFD8F74757}"/>
                      </a:ext>
                    </a:extLst>
                  </p:cNvPr>
                  <p:cNvSpPr/>
                  <p:nvPr/>
                </p:nvSpPr>
                <p:spPr>
                  <a:xfrm>
                    <a:off x="3699800" y="2152357"/>
                    <a:ext cx="2082018" cy="2082019"/>
                  </a:xfrm>
                  <a:prstGeom prst="rect">
                    <a:avLst/>
                  </a:prstGeom>
                  <a:ln w="57150">
                    <a:solidFill>
                      <a:schemeClr val="tx1"/>
                    </a:solidFill>
                  </a:ln>
                  <a:effectLst>
                    <a:glow rad="139700">
                      <a:schemeClr val="tx1">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VI" dirty="0"/>
                  </a:p>
                </p:txBody>
              </p:sp>
              <p:sp>
                <p:nvSpPr>
                  <p:cNvPr id="24" name="Rectangle 23">
                    <a:extLst>
                      <a:ext uri="{FF2B5EF4-FFF2-40B4-BE49-F238E27FC236}">
                        <a16:creationId xmlns:a16="http://schemas.microsoft.com/office/drawing/2014/main" id="{51D59343-C4E4-150E-8734-23E75AD4297B}"/>
                      </a:ext>
                    </a:extLst>
                  </p:cNvPr>
                  <p:cNvSpPr/>
                  <p:nvPr/>
                </p:nvSpPr>
                <p:spPr>
                  <a:xfrm>
                    <a:off x="6555542" y="2152356"/>
                    <a:ext cx="2082018" cy="2082019"/>
                  </a:xfrm>
                  <a:prstGeom prst="rect">
                    <a:avLst/>
                  </a:prstGeom>
                  <a:solidFill>
                    <a:schemeClr val="lt1"/>
                  </a:solidFill>
                  <a:ln w="57150">
                    <a:solidFill>
                      <a:schemeClr val="accent6"/>
                    </a:solidFill>
                  </a:ln>
                  <a:effectLst>
                    <a:glow rad="127000">
                      <a:schemeClr val="accent6">
                        <a:alpha val="39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VI" dirty="0"/>
                  </a:p>
                </p:txBody>
              </p:sp>
              <p:sp>
                <p:nvSpPr>
                  <p:cNvPr id="25" name="Rectangle 24">
                    <a:extLst>
                      <a:ext uri="{FF2B5EF4-FFF2-40B4-BE49-F238E27FC236}">
                        <a16:creationId xmlns:a16="http://schemas.microsoft.com/office/drawing/2014/main" id="{681BD803-C9BA-F78C-6D57-10ED9E7F24EA}"/>
                      </a:ext>
                    </a:extLst>
                  </p:cNvPr>
                  <p:cNvSpPr/>
                  <p:nvPr/>
                </p:nvSpPr>
                <p:spPr>
                  <a:xfrm>
                    <a:off x="9411284" y="2152355"/>
                    <a:ext cx="2082018" cy="2082019"/>
                  </a:xfrm>
                  <a:prstGeom prst="rect">
                    <a:avLst/>
                  </a:prstGeom>
                  <a:ln w="57150">
                    <a:solidFill>
                      <a:srgbClr val="7030A0"/>
                    </a:solidFill>
                  </a:ln>
                  <a:effectLst>
                    <a:glow rad="127000">
                      <a:srgbClr val="7030A0">
                        <a:alpha val="40000"/>
                      </a:srgb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VI" dirty="0"/>
                  </a:p>
                </p:txBody>
              </p:sp>
              <p:sp>
                <p:nvSpPr>
                  <p:cNvPr id="26" name="TextBox 25">
                    <a:extLst>
                      <a:ext uri="{FF2B5EF4-FFF2-40B4-BE49-F238E27FC236}">
                        <a16:creationId xmlns:a16="http://schemas.microsoft.com/office/drawing/2014/main" id="{AC0C2194-75AA-F79D-DBD7-CF9C4C151F5E}"/>
                      </a:ext>
                    </a:extLst>
                  </p:cNvPr>
                  <p:cNvSpPr txBox="1"/>
                  <p:nvPr/>
                </p:nvSpPr>
                <p:spPr>
                  <a:xfrm>
                    <a:off x="844058" y="2049308"/>
                    <a:ext cx="731525" cy="1268402"/>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6000" b="1" dirty="0">
                        <a:solidFill>
                          <a:schemeClr val="tx2"/>
                        </a:solidFill>
                      </a:rPr>
                      <a:t>6</a:t>
                    </a:r>
                  </a:p>
                </p:txBody>
              </p:sp>
              <p:sp>
                <p:nvSpPr>
                  <p:cNvPr id="27" name="TextBox 26">
                    <a:extLst>
                      <a:ext uri="{FF2B5EF4-FFF2-40B4-BE49-F238E27FC236}">
                        <a16:creationId xmlns:a16="http://schemas.microsoft.com/office/drawing/2014/main" id="{5B722F98-DE35-6B8E-C88F-CB10DED7C025}"/>
                      </a:ext>
                    </a:extLst>
                  </p:cNvPr>
                  <p:cNvSpPr txBox="1"/>
                  <p:nvPr/>
                </p:nvSpPr>
                <p:spPr>
                  <a:xfrm>
                    <a:off x="3518180" y="2049307"/>
                    <a:ext cx="2065081" cy="1277479"/>
                  </a:xfrm>
                  <a:prstGeom prst="rect">
                    <a:avLst/>
                  </a:prstGeom>
                  <a:noFill/>
                </p:spPr>
                <p:txBody>
                  <a:bodyPr wrap="square" rtlCol="0">
                    <a:spAutoFit/>
                  </a:bodyPr>
                  <a:lstStyle/>
                  <a:p>
                    <a:pPr algn="ctr"/>
                    <a:r>
                      <a:rPr lang="de-DE" sz="6000" b="1" dirty="0"/>
                      <a:t>7-8</a:t>
                    </a:r>
                    <a:endParaRPr lang="en-VI" sz="6000" b="1" dirty="0"/>
                  </a:p>
                </p:txBody>
              </p:sp>
              <p:sp>
                <p:nvSpPr>
                  <p:cNvPr id="28" name="TextBox 27">
                    <a:extLst>
                      <a:ext uri="{FF2B5EF4-FFF2-40B4-BE49-F238E27FC236}">
                        <a16:creationId xmlns:a16="http://schemas.microsoft.com/office/drawing/2014/main" id="{3B7BB380-AF90-DCB4-9691-19974FB472C8}"/>
                      </a:ext>
                    </a:extLst>
                  </p:cNvPr>
                  <p:cNvSpPr txBox="1"/>
                  <p:nvPr/>
                </p:nvSpPr>
                <p:spPr>
                  <a:xfrm>
                    <a:off x="6555542" y="2049307"/>
                    <a:ext cx="731525" cy="1268402"/>
                  </a:xfrm>
                  <a:prstGeom prst="rect">
                    <a:avLst/>
                  </a:prstGeom>
                  <a:noFill/>
                </p:spPr>
                <p:txBody>
                  <a:bodyPr wrap="square" rtlCol="0">
                    <a:spAutoFit/>
                  </a:bodyPr>
                  <a:lstStyle/>
                  <a:p>
                    <a:pPr algn="ctr"/>
                    <a:r>
                      <a:rPr lang="de-DE" sz="6000" b="1" dirty="0">
                        <a:solidFill>
                          <a:schemeClr val="accent6"/>
                        </a:solidFill>
                      </a:rPr>
                      <a:t>9</a:t>
                    </a:r>
                  </a:p>
                </p:txBody>
              </p:sp>
              <p:sp>
                <p:nvSpPr>
                  <p:cNvPr id="29" name="TextBox 28">
                    <a:extLst>
                      <a:ext uri="{FF2B5EF4-FFF2-40B4-BE49-F238E27FC236}">
                        <a16:creationId xmlns:a16="http://schemas.microsoft.com/office/drawing/2014/main" id="{9E2D5F70-58B9-1D6B-6A4A-BCA954053739}"/>
                      </a:ext>
                    </a:extLst>
                  </p:cNvPr>
                  <p:cNvSpPr txBox="1"/>
                  <p:nvPr/>
                </p:nvSpPr>
                <p:spPr>
                  <a:xfrm>
                    <a:off x="8818233" y="2075125"/>
                    <a:ext cx="2500962" cy="1277479"/>
                  </a:xfrm>
                  <a:prstGeom prst="rect">
                    <a:avLst/>
                  </a:prstGeom>
                  <a:noFill/>
                </p:spPr>
                <p:txBody>
                  <a:bodyPr wrap="square" rtlCol="0">
                    <a:spAutoFit/>
                  </a:bodyPr>
                  <a:lstStyle/>
                  <a:p>
                    <a:pPr algn="ctr"/>
                    <a:r>
                      <a:rPr lang="de-DE" sz="6000" b="1" dirty="0">
                        <a:solidFill>
                          <a:srgbClr val="7030A0"/>
                        </a:solidFill>
                      </a:rPr>
                      <a:t>10</a:t>
                    </a:r>
                  </a:p>
                </p:txBody>
              </p:sp>
              <p:sp>
                <p:nvSpPr>
                  <p:cNvPr id="30" name="TextBox 29">
                    <a:extLst>
                      <a:ext uri="{FF2B5EF4-FFF2-40B4-BE49-F238E27FC236}">
                        <a16:creationId xmlns:a16="http://schemas.microsoft.com/office/drawing/2014/main" id="{734BB46F-26D7-281A-8A03-7F03DA1A896F}"/>
                      </a:ext>
                    </a:extLst>
                  </p:cNvPr>
                  <p:cNvSpPr txBox="1"/>
                  <p:nvPr/>
                </p:nvSpPr>
                <p:spPr>
                  <a:xfrm>
                    <a:off x="862930" y="3499411"/>
                    <a:ext cx="1596685" cy="730292"/>
                  </a:xfrm>
                  <a:prstGeom prst="rect">
                    <a:avLst/>
                  </a:prstGeom>
                  <a:noFill/>
                </p:spPr>
                <p:txBody>
                  <a:bodyPr wrap="square" rtlCol="0">
                    <a:spAutoFit/>
                  </a:bodyPr>
                  <a:lstStyle/>
                  <a:p>
                    <a:r>
                      <a:rPr lang="en-US" sz="1600" b="1" dirty="0"/>
                      <a:t>Global Fab Investment</a:t>
                    </a:r>
                    <a:endParaRPr lang="en-VI" sz="1400" dirty="0"/>
                  </a:p>
                </p:txBody>
              </p:sp>
              <p:sp>
                <p:nvSpPr>
                  <p:cNvPr id="31" name="TextBox 30">
                    <a:extLst>
                      <a:ext uri="{FF2B5EF4-FFF2-40B4-BE49-F238E27FC236}">
                        <a16:creationId xmlns:a16="http://schemas.microsoft.com/office/drawing/2014/main" id="{4DDDBA3B-7DDC-EEE4-FCF5-1CD98DC37FBA}"/>
                      </a:ext>
                    </a:extLst>
                  </p:cNvPr>
                  <p:cNvSpPr txBox="1"/>
                  <p:nvPr/>
                </p:nvSpPr>
                <p:spPr>
                  <a:xfrm>
                    <a:off x="3699799" y="3196369"/>
                    <a:ext cx="2433718" cy="1045210"/>
                  </a:xfrm>
                  <a:prstGeom prst="rect">
                    <a:avLst/>
                  </a:prstGeom>
                  <a:noFill/>
                </p:spPr>
                <p:txBody>
                  <a:bodyPr wrap="square" rtlCol="0">
                    <a:spAutoFit/>
                  </a:bodyPr>
                  <a:lstStyle/>
                  <a:p>
                    <a:r>
                      <a:rPr lang="en-US" sz="1600" b="1" dirty="0"/>
                      <a:t>Supply Chain</a:t>
                    </a:r>
                  </a:p>
                  <a:p>
                    <a:r>
                      <a:rPr lang="en-US" sz="1600" b="1" dirty="0"/>
                      <a:t> &amp; </a:t>
                    </a:r>
                  </a:p>
                  <a:p>
                    <a:r>
                      <a:rPr lang="en-US" sz="1600" b="1" dirty="0"/>
                      <a:t>Value Chain</a:t>
                    </a:r>
                    <a:endParaRPr lang="en-VI" sz="1600" dirty="0"/>
                  </a:p>
                </p:txBody>
              </p:sp>
              <p:sp>
                <p:nvSpPr>
                  <p:cNvPr id="32" name="TextBox 31">
                    <a:extLst>
                      <a:ext uri="{FF2B5EF4-FFF2-40B4-BE49-F238E27FC236}">
                        <a16:creationId xmlns:a16="http://schemas.microsoft.com/office/drawing/2014/main" id="{29CB9CB0-5D42-F9C5-57DB-0741ADAE2316}"/>
                      </a:ext>
                    </a:extLst>
                  </p:cNvPr>
                  <p:cNvSpPr txBox="1"/>
                  <p:nvPr/>
                </p:nvSpPr>
                <p:spPr>
                  <a:xfrm>
                    <a:off x="6644802" y="3499412"/>
                    <a:ext cx="1786893" cy="1316189"/>
                  </a:xfrm>
                  <a:prstGeom prst="rect">
                    <a:avLst/>
                  </a:prstGeom>
                  <a:noFill/>
                </p:spPr>
                <p:txBody>
                  <a:bodyPr wrap="square" rtlCol="0">
                    <a:spAutoFit/>
                  </a:bodyPr>
                  <a:lstStyle/>
                  <a:p>
                    <a:r>
                      <a:rPr lang="en-US" sz="1600" b="1" dirty="0"/>
                      <a:t>Process Node</a:t>
                    </a:r>
                  </a:p>
                  <a:p>
                    <a:r>
                      <a:rPr lang="en-US" sz="1600" b="1" dirty="0"/>
                      <a:t>OSAT</a:t>
                    </a:r>
                    <a:endParaRPr lang="en-VI" sz="1600" dirty="0"/>
                  </a:p>
                  <a:p>
                    <a:endParaRPr lang="en-US" sz="1600" b="1" dirty="0"/>
                  </a:p>
                  <a:p>
                    <a:endParaRPr lang="en-VI" sz="1400" dirty="0"/>
                  </a:p>
                </p:txBody>
              </p:sp>
              <p:sp>
                <p:nvSpPr>
                  <p:cNvPr id="33" name="TextBox 32">
                    <a:extLst>
                      <a:ext uri="{FF2B5EF4-FFF2-40B4-BE49-F238E27FC236}">
                        <a16:creationId xmlns:a16="http://schemas.microsoft.com/office/drawing/2014/main" id="{7C9EF0EC-F542-F17E-0ED3-83E6B2ABBE70}"/>
                      </a:ext>
                    </a:extLst>
                  </p:cNvPr>
                  <p:cNvSpPr txBox="1"/>
                  <p:nvPr/>
                </p:nvSpPr>
                <p:spPr>
                  <a:xfrm>
                    <a:off x="9250612" y="3492250"/>
                    <a:ext cx="2193670" cy="1045210"/>
                  </a:xfrm>
                  <a:prstGeom prst="rect">
                    <a:avLst/>
                  </a:prstGeom>
                  <a:noFill/>
                </p:spPr>
                <p:txBody>
                  <a:bodyPr wrap="square">
                    <a:spAutoFit/>
                  </a:bodyPr>
                  <a:lstStyle/>
                  <a:p>
                    <a:pPr algn="ctr"/>
                    <a:r>
                      <a:rPr lang="en-US" sz="1600" b="1" dirty="0"/>
                      <a:t>AI &amp; Cost of Fab Construction</a:t>
                    </a:r>
                  </a:p>
                  <a:p>
                    <a:pPr algn="ctr"/>
                    <a:endParaRPr lang="en-VI" sz="1600" dirty="0"/>
                  </a:p>
                </p:txBody>
              </p:sp>
            </p:grpSp>
          </p:grpSp>
          <p:sp>
            <p:nvSpPr>
              <p:cNvPr id="35" name="Rectangle 34">
                <a:extLst>
                  <a:ext uri="{FF2B5EF4-FFF2-40B4-BE49-F238E27FC236}">
                    <a16:creationId xmlns:a16="http://schemas.microsoft.com/office/drawing/2014/main" id="{3E61E4E1-ED8C-8E6D-9805-BE0037360DD8}"/>
                  </a:ext>
                </a:extLst>
              </p:cNvPr>
              <p:cNvSpPr/>
              <p:nvPr/>
            </p:nvSpPr>
            <p:spPr>
              <a:xfrm>
                <a:off x="10229719" y="1965055"/>
                <a:ext cx="1771338" cy="1667159"/>
              </a:xfrm>
              <a:prstGeom prst="rect">
                <a:avLst/>
              </a:prstGeom>
              <a:ln w="57150">
                <a:solidFill>
                  <a:schemeClr val="accent1">
                    <a:lumMod val="60000"/>
                    <a:lumOff val="40000"/>
                  </a:schemeClr>
                </a:solidFill>
              </a:ln>
              <a:effectLst>
                <a:glow rad="127000">
                  <a:schemeClr val="accent1">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VI" dirty="0"/>
              </a:p>
            </p:txBody>
          </p:sp>
          <p:sp>
            <p:nvSpPr>
              <p:cNvPr id="36" name="TextBox 35">
                <a:extLst>
                  <a:ext uri="{FF2B5EF4-FFF2-40B4-BE49-F238E27FC236}">
                    <a16:creationId xmlns:a16="http://schemas.microsoft.com/office/drawing/2014/main" id="{3CDEE09C-B44D-339C-CDA5-78411A7AD371}"/>
                  </a:ext>
                </a:extLst>
              </p:cNvPr>
              <p:cNvSpPr txBox="1"/>
              <p:nvPr/>
            </p:nvSpPr>
            <p:spPr>
              <a:xfrm>
                <a:off x="10240443" y="1852358"/>
                <a:ext cx="622366" cy="1015663"/>
              </a:xfrm>
              <a:prstGeom prst="rect">
                <a:avLst/>
              </a:prstGeom>
              <a:noFill/>
              <a:ln>
                <a:noFill/>
              </a:ln>
            </p:spPr>
            <p:txBody>
              <a:bodyPr wrap="square" rtlCol="0">
                <a:spAutoFit/>
              </a:bodyPr>
              <a:lstStyle/>
              <a:p>
                <a:pPr algn="ctr"/>
                <a:r>
                  <a:rPr lang="de-DE" sz="6000" b="1" dirty="0">
                    <a:solidFill>
                      <a:schemeClr val="accent1"/>
                    </a:solidFill>
                  </a:rPr>
                  <a:t>5</a:t>
                </a:r>
                <a:endParaRPr lang="en-VI" sz="6000" b="1" dirty="0">
                  <a:solidFill>
                    <a:schemeClr val="accent1"/>
                  </a:solidFill>
                </a:endParaRPr>
              </a:p>
            </p:txBody>
          </p:sp>
          <p:sp>
            <p:nvSpPr>
              <p:cNvPr id="37" name="TextBox 36">
                <a:extLst>
                  <a:ext uri="{FF2B5EF4-FFF2-40B4-BE49-F238E27FC236}">
                    <a16:creationId xmlns:a16="http://schemas.microsoft.com/office/drawing/2014/main" id="{5AB02B7E-8490-549B-77E1-402556D7BF28}"/>
                  </a:ext>
                </a:extLst>
              </p:cNvPr>
              <p:cNvSpPr txBox="1"/>
              <p:nvPr/>
            </p:nvSpPr>
            <p:spPr>
              <a:xfrm>
                <a:off x="10264723" y="2839086"/>
                <a:ext cx="1285522" cy="836943"/>
              </a:xfrm>
              <a:prstGeom prst="rect">
                <a:avLst/>
              </a:prstGeom>
              <a:noFill/>
            </p:spPr>
            <p:txBody>
              <a:bodyPr wrap="square">
                <a:spAutoFit/>
              </a:bodyPr>
              <a:lstStyle/>
              <a:p>
                <a:r>
                  <a:rPr lang="en-US" sz="1600" b="1" dirty="0"/>
                  <a:t>EU Market share in Value chain</a:t>
                </a:r>
                <a:endParaRPr lang="en-VI" sz="1600" dirty="0"/>
              </a:p>
            </p:txBody>
          </p:sp>
          <p:sp>
            <p:nvSpPr>
              <p:cNvPr id="38" name="Rectangle 37">
                <a:extLst>
                  <a:ext uri="{FF2B5EF4-FFF2-40B4-BE49-F238E27FC236}">
                    <a16:creationId xmlns:a16="http://schemas.microsoft.com/office/drawing/2014/main" id="{99B5247E-04BE-E721-7D23-2185801E24D1}"/>
                  </a:ext>
                </a:extLst>
              </p:cNvPr>
              <p:cNvSpPr/>
              <p:nvPr/>
            </p:nvSpPr>
            <p:spPr>
              <a:xfrm>
                <a:off x="10229719" y="4097419"/>
                <a:ext cx="1771338" cy="1667159"/>
              </a:xfrm>
              <a:prstGeom prst="rect">
                <a:avLst/>
              </a:prstGeom>
              <a:ln w="57150">
                <a:solidFill>
                  <a:srgbClr val="FFC000"/>
                </a:solidFill>
              </a:ln>
              <a:effectLst>
                <a:glow rad="127000">
                  <a:srgbClr val="FFC000">
                    <a:alpha val="40000"/>
                  </a:srgb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VI" dirty="0"/>
              </a:p>
            </p:txBody>
          </p:sp>
          <p:sp>
            <p:nvSpPr>
              <p:cNvPr id="39" name="TextBox 38">
                <a:extLst>
                  <a:ext uri="{FF2B5EF4-FFF2-40B4-BE49-F238E27FC236}">
                    <a16:creationId xmlns:a16="http://schemas.microsoft.com/office/drawing/2014/main" id="{D6F6944E-58D9-4091-9EAD-78C905329965}"/>
                  </a:ext>
                </a:extLst>
              </p:cNvPr>
              <p:cNvSpPr txBox="1"/>
              <p:nvPr/>
            </p:nvSpPr>
            <p:spPr>
              <a:xfrm>
                <a:off x="10051504" y="4014904"/>
                <a:ext cx="2127767" cy="929937"/>
              </a:xfrm>
              <a:prstGeom prst="rect">
                <a:avLst/>
              </a:prstGeom>
              <a:noFill/>
            </p:spPr>
            <p:txBody>
              <a:bodyPr wrap="square" rtlCol="0">
                <a:spAutoFit/>
              </a:bodyPr>
              <a:lstStyle/>
              <a:p>
                <a:pPr algn="ctr"/>
                <a:r>
                  <a:rPr lang="de-DE" sz="5400" b="1" dirty="0">
                    <a:solidFill>
                      <a:srgbClr val="FFC000"/>
                    </a:solidFill>
                  </a:rPr>
                  <a:t>11-12</a:t>
                </a:r>
              </a:p>
            </p:txBody>
          </p:sp>
          <p:sp>
            <p:nvSpPr>
              <p:cNvPr id="40" name="TextBox 39">
                <a:extLst>
                  <a:ext uri="{FF2B5EF4-FFF2-40B4-BE49-F238E27FC236}">
                    <a16:creationId xmlns:a16="http://schemas.microsoft.com/office/drawing/2014/main" id="{CD4B3A45-53AE-3329-D97D-88A84DACF049}"/>
                  </a:ext>
                </a:extLst>
              </p:cNvPr>
              <p:cNvSpPr txBox="1"/>
              <p:nvPr/>
            </p:nvSpPr>
            <p:spPr>
              <a:xfrm>
                <a:off x="10230593" y="5147060"/>
                <a:ext cx="1285522" cy="584775"/>
              </a:xfrm>
              <a:prstGeom prst="rect">
                <a:avLst/>
              </a:prstGeom>
              <a:noFill/>
            </p:spPr>
            <p:txBody>
              <a:bodyPr wrap="square">
                <a:spAutoFit/>
              </a:bodyPr>
              <a:lstStyle/>
              <a:p>
                <a:r>
                  <a:rPr lang="en-US" sz="1600" b="1" dirty="0"/>
                  <a:t>Artificial</a:t>
                </a:r>
              </a:p>
              <a:p>
                <a:r>
                  <a:rPr lang="en-US" sz="1600" b="1" dirty="0"/>
                  <a:t>Intelligence</a:t>
                </a:r>
                <a:endParaRPr lang="en-VI" sz="1600" dirty="0"/>
              </a:p>
            </p:txBody>
          </p:sp>
        </p:grpSp>
        <p:grpSp>
          <p:nvGrpSpPr>
            <p:cNvPr id="7" name="Group 6">
              <a:extLst>
                <a:ext uri="{FF2B5EF4-FFF2-40B4-BE49-F238E27FC236}">
                  <a16:creationId xmlns:a16="http://schemas.microsoft.com/office/drawing/2014/main" id="{CF108554-6008-6618-3653-3A7F062356E6}"/>
                </a:ext>
              </a:extLst>
            </p:cNvPr>
            <p:cNvGrpSpPr/>
            <p:nvPr/>
          </p:nvGrpSpPr>
          <p:grpSpPr>
            <a:xfrm>
              <a:off x="-78432" y="5502766"/>
              <a:ext cx="2316960" cy="1825465"/>
              <a:chOff x="-78432" y="5502766"/>
              <a:chExt cx="2316960" cy="1825465"/>
            </a:xfrm>
          </p:grpSpPr>
          <p:sp>
            <p:nvSpPr>
              <p:cNvPr id="2" name="Rectangle 1">
                <a:extLst>
                  <a:ext uri="{FF2B5EF4-FFF2-40B4-BE49-F238E27FC236}">
                    <a16:creationId xmlns:a16="http://schemas.microsoft.com/office/drawing/2014/main" id="{60AE514B-D00E-000C-22AD-938D4D77994D}"/>
                  </a:ext>
                </a:extLst>
              </p:cNvPr>
              <p:cNvSpPr/>
              <p:nvPr/>
            </p:nvSpPr>
            <p:spPr>
              <a:xfrm>
                <a:off x="398535" y="5633931"/>
                <a:ext cx="1801254" cy="1667159"/>
              </a:xfrm>
              <a:prstGeom prst="rect">
                <a:avLst/>
              </a:prstGeom>
              <a:ln w="57150">
                <a:solidFill>
                  <a:schemeClr val="accent1">
                    <a:lumMod val="50000"/>
                  </a:schemeClr>
                </a:solidFill>
              </a:ln>
              <a:effectLst>
                <a:glow rad="139700">
                  <a:schemeClr val="tx2">
                    <a:lumMod val="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VI" dirty="0"/>
              </a:p>
            </p:txBody>
          </p:sp>
          <p:sp>
            <p:nvSpPr>
              <p:cNvPr id="3" name="TextBox 2">
                <a:extLst>
                  <a:ext uri="{FF2B5EF4-FFF2-40B4-BE49-F238E27FC236}">
                    <a16:creationId xmlns:a16="http://schemas.microsoft.com/office/drawing/2014/main" id="{FF239D04-D0E4-FA8F-898A-216DC5F2EB2B}"/>
                  </a:ext>
                </a:extLst>
              </p:cNvPr>
              <p:cNvSpPr txBox="1"/>
              <p:nvPr/>
            </p:nvSpPr>
            <p:spPr>
              <a:xfrm>
                <a:off x="-78432" y="5502766"/>
                <a:ext cx="2065194" cy="1015663"/>
              </a:xfrm>
              <a:prstGeom prst="rect">
                <a:avLst/>
              </a:prstGeom>
              <a:noFill/>
              <a:ln>
                <a:noFill/>
              </a:ln>
            </p:spPr>
            <p:txBody>
              <a:bodyPr wrap="square" rtlCol="0">
                <a:spAutoFit/>
              </a:bodyPr>
              <a:lstStyle/>
              <a:p>
                <a:pPr algn="ctr"/>
                <a:r>
                  <a:rPr lang="de-DE" sz="6000" b="1" dirty="0">
                    <a:solidFill>
                      <a:schemeClr val="bg2">
                        <a:lumMod val="25000"/>
                      </a:schemeClr>
                    </a:solidFill>
                  </a:rPr>
                  <a:t>13</a:t>
                </a:r>
                <a:endParaRPr lang="de-DE" sz="4800" b="1" dirty="0">
                  <a:solidFill>
                    <a:schemeClr val="bg2">
                      <a:lumMod val="25000"/>
                    </a:schemeClr>
                  </a:solidFill>
                </a:endParaRPr>
              </a:p>
            </p:txBody>
          </p:sp>
          <p:sp>
            <p:nvSpPr>
              <p:cNvPr id="5" name="TextBox 4">
                <a:extLst>
                  <a:ext uri="{FF2B5EF4-FFF2-40B4-BE49-F238E27FC236}">
                    <a16:creationId xmlns:a16="http://schemas.microsoft.com/office/drawing/2014/main" id="{237D1C10-1956-68C6-7EC7-E8D3704C964B}"/>
                  </a:ext>
                </a:extLst>
              </p:cNvPr>
              <p:cNvSpPr txBox="1"/>
              <p:nvPr/>
            </p:nvSpPr>
            <p:spPr>
              <a:xfrm>
                <a:off x="437274" y="6491288"/>
                <a:ext cx="1801254" cy="836943"/>
              </a:xfrm>
              <a:prstGeom prst="rect">
                <a:avLst/>
              </a:prstGeom>
              <a:noFill/>
            </p:spPr>
            <p:txBody>
              <a:bodyPr wrap="square">
                <a:spAutoFit/>
              </a:bodyPr>
              <a:lstStyle/>
              <a:p>
                <a:r>
                  <a:rPr lang="en-US" sz="1600" b="0" i="0" dirty="0">
                    <a:effectLst/>
                    <a:latin typeface="Arial Nova" panose="020B0504020202020204" pitchFamily="34" charset="0"/>
                  </a:rPr>
                  <a:t>Chip Design and Manufacturing Cost</a:t>
                </a:r>
                <a:endParaRPr lang="en-VI" sz="1600" dirty="0"/>
              </a:p>
            </p:txBody>
          </p:sp>
        </p:grpSp>
      </p:grpSp>
    </p:spTree>
    <p:extLst>
      <p:ext uri="{BB962C8B-B14F-4D97-AF65-F5344CB8AC3E}">
        <p14:creationId xmlns:p14="http://schemas.microsoft.com/office/powerpoint/2010/main" val="334280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preview">
            <a:extLst>
              <a:ext uri="{FF2B5EF4-FFF2-40B4-BE49-F238E27FC236}">
                <a16:creationId xmlns:a16="http://schemas.microsoft.com/office/drawing/2014/main" id="{B6B8BEBC-4FAF-4754-03C8-E88E7E6E4B5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897164" y="316614"/>
            <a:ext cx="5909553" cy="28616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7EF34C-B005-2B82-24E0-7E5F95E7B6F2}"/>
              </a:ext>
            </a:extLst>
          </p:cNvPr>
          <p:cNvPicPr>
            <a:picLocks noChangeAspect="1"/>
          </p:cNvPicPr>
          <p:nvPr/>
        </p:nvPicPr>
        <p:blipFill rotWithShape="1">
          <a:blip r:embed="rId3">
            <a:clrChange>
              <a:clrFrom>
                <a:srgbClr val="FFFFFF"/>
              </a:clrFrom>
              <a:clrTo>
                <a:srgbClr val="FFFFFF">
                  <a:alpha val="0"/>
                </a:srgbClr>
              </a:clrTo>
            </a:clrChange>
          </a:blip>
          <a:srcRect b="9512"/>
          <a:stretch/>
        </p:blipFill>
        <p:spPr>
          <a:xfrm>
            <a:off x="6096000" y="3806313"/>
            <a:ext cx="5832613" cy="2861682"/>
          </a:xfrm>
          <a:prstGeom prst="rect">
            <a:avLst/>
          </a:prstGeom>
        </p:spPr>
      </p:pic>
      <p:cxnSp>
        <p:nvCxnSpPr>
          <p:cNvPr id="5" name="Straight Connector 4">
            <a:extLst>
              <a:ext uri="{FF2B5EF4-FFF2-40B4-BE49-F238E27FC236}">
                <a16:creationId xmlns:a16="http://schemas.microsoft.com/office/drawing/2014/main" id="{642E82CF-7444-507F-FE30-EEBB75DA0754}"/>
              </a:ext>
            </a:extLst>
          </p:cNvPr>
          <p:cNvCxnSpPr>
            <a:cxnSpLocks/>
          </p:cNvCxnSpPr>
          <p:nvPr/>
        </p:nvCxnSpPr>
        <p:spPr>
          <a:xfrm>
            <a:off x="5424773" y="161868"/>
            <a:ext cx="0" cy="6570996"/>
          </a:xfrm>
          <a:prstGeom prst="line">
            <a:avLst/>
          </a:prstGeom>
          <a:ln w="28575">
            <a:prstDash val="solid"/>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4B4A1DF-DC9D-1CFA-9B92-16B3A229ED7E}"/>
              </a:ext>
            </a:extLst>
          </p:cNvPr>
          <p:cNvSpPr txBox="1"/>
          <p:nvPr/>
        </p:nvSpPr>
        <p:spPr>
          <a:xfrm>
            <a:off x="193431" y="1228397"/>
            <a:ext cx="5136382" cy="4401205"/>
          </a:xfrm>
          <a:prstGeom prst="rect">
            <a:avLst/>
          </a:prstGeom>
          <a:noFill/>
        </p:spPr>
        <p:txBody>
          <a:bodyPr wrap="square" numCol="1">
            <a:spAutoFit/>
          </a:bodyPr>
          <a:lstStyle/>
          <a:p>
            <a:r>
              <a:rPr lang="en-US" sz="2000" dirty="0"/>
              <a:t>When building a fab, location is one of the most important considerations. Whenever possible, semiconductor players should try to place new facilities in industry clusters—places where several semiconductor companies, or related businesses, have established a strong presence within a relatively small area. These </a:t>
            </a:r>
            <a:r>
              <a:rPr lang="en-US" sz="2000" b="1" dirty="0"/>
              <a:t>clusters </a:t>
            </a:r>
            <a:r>
              <a:rPr lang="en-US" sz="2000" dirty="0"/>
              <a:t>create an environment that encourages collaboration and promotes </a:t>
            </a:r>
            <a:r>
              <a:rPr lang="en-US" sz="2000" b="1" dirty="0"/>
              <a:t>synergies among companies, even traditional rivals</a:t>
            </a:r>
            <a:r>
              <a:rPr lang="en-US" sz="2000" dirty="0"/>
              <a:t>. Cluster participants can achieve a much higher level of performance and greater international visibility than a single company operating independently.</a:t>
            </a:r>
            <a:endParaRPr lang="en-VI" sz="2000" dirty="0"/>
          </a:p>
        </p:txBody>
      </p:sp>
      <p:sp>
        <p:nvSpPr>
          <p:cNvPr id="8" name="TextBox 7">
            <a:extLst>
              <a:ext uri="{FF2B5EF4-FFF2-40B4-BE49-F238E27FC236}">
                <a16:creationId xmlns:a16="http://schemas.microsoft.com/office/drawing/2014/main" id="{135381A4-2A41-A406-5439-20B2FE12E1BD}"/>
              </a:ext>
            </a:extLst>
          </p:cNvPr>
          <p:cNvSpPr txBox="1"/>
          <p:nvPr/>
        </p:nvSpPr>
        <p:spPr>
          <a:xfrm>
            <a:off x="11806717" y="-115131"/>
            <a:ext cx="405315" cy="523220"/>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2800" b="1" dirty="0">
                <a:solidFill>
                  <a:schemeClr val="accent1"/>
                </a:solidFill>
              </a:rPr>
              <a:t>1</a:t>
            </a:r>
            <a:endParaRPr lang="en-VI" sz="2800" b="1" dirty="0">
              <a:solidFill>
                <a:schemeClr val="accent1"/>
              </a:solidFill>
            </a:endParaRPr>
          </a:p>
        </p:txBody>
      </p:sp>
      <p:grpSp>
        <p:nvGrpSpPr>
          <p:cNvPr id="9" name="Group 8">
            <a:extLst>
              <a:ext uri="{FF2B5EF4-FFF2-40B4-BE49-F238E27FC236}">
                <a16:creationId xmlns:a16="http://schemas.microsoft.com/office/drawing/2014/main" id="{FF3D9F79-D160-7C4F-2CF4-9F959581A051}"/>
              </a:ext>
            </a:extLst>
          </p:cNvPr>
          <p:cNvGrpSpPr/>
          <p:nvPr/>
        </p:nvGrpSpPr>
        <p:grpSpPr>
          <a:xfrm>
            <a:off x="193429" y="309671"/>
            <a:ext cx="5011613" cy="953576"/>
            <a:chOff x="193429" y="309671"/>
            <a:chExt cx="5065766" cy="953577"/>
          </a:xfrm>
        </p:grpSpPr>
        <p:sp>
          <p:nvSpPr>
            <p:cNvPr id="6" name="TextBox 5">
              <a:extLst>
                <a:ext uri="{FF2B5EF4-FFF2-40B4-BE49-F238E27FC236}">
                  <a16:creationId xmlns:a16="http://schemas.microsoft.com/office/drawing/2014/main" id="{B5D5F6A8-D930-8629-13E0-1DB87A00DD01}"/>
                </a:ext>
              </a:extLst>
            </p:cNvPr>
            <p:cNvSpPr txBox="1"/>
            <p:nvPr/>
          </p:nvSpPr>
          <p:spPr>
            <a:xfrm>
              <a:off x="193431" y="309671"/>
              <a:ext cx="5065764" cy="461665"/>
            </a:xfrm>
            <a:prstGeom prst="rect">
              <a:avLst/>
            </a:prstGeom>
            <a:solidFill>
              <a:srgbClr val="1E49E2">
                <a:alpha val="44000"/>
              </a:srgbClr>
            </a:solidFill>
            <a:ln>
              <a:noFill/>
            </a:ln>
          </p:spPr>
          <p:txBody>
            <a:bodyPr wrap="square" rtlCol="0">
              <a:spAutoFit/>
            </a:bodyPr>
            <a:lstStyle/>
            <a:p>
              <a:pPr algn="ctr"/>
              <a:r>
                <a:rPr lang="en-US" sz="2400" b="1" dirty="0">
                  <a:solidFill>
                    <a:srgbClr val="002060"/>
                  </a:solidFill>
                  <a:latin typeface="Arial Nova" panose="020B0504020202020204" pitchFamily="34" charset="0"/>
                </a:rPr>
                <a:t>Fab clustering</a:t>
              </a:r>
            </a:p>
          </p:txBody>
        </p:sp>
        <p:sp>
          <p:nvSpPr>
            <p:cNvPr id="4" name="Arrow: Pentagon 3">
              <a:extLst>
                <a:ext uri="{FF2B5EF4-FFF2-40B4-BE49-F238E27FC236}">
                  <a16:creationId xmlns:a16="http://schemas.microsoft.com/office/drawing/2014/main" id="{E5D0629B-C3B2-7B08-4B2E-A67805A8E4B7}"/>
                </a:ext>
              </a:extLst>
            </p:cNvPr>
            <p:cNvSpPr/>
            <p:nvPr/>
          </p:nvSpPr>
          <p:spPr>
            <a:xfrm rot="5400000">
              <a:off x="2480356" y="-1515591"/>
              <a:ext cx="491912" cy="5065766"/>
            </a:xfrm>
            <a:prstGeom prst="homePlate">
              <a:avLst/>
            </a:prstGeom>
            <a:solidFill>
              <a:srgbClr val="1E49E2">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dirty="0"/>
            </a:p>
          </p:txBody>
        </p:sp>
      </p:grpSp>
    </p:spTree>
    <p:extLst>
      <p:ext uri="{BB962C8B-B14F-4D97-AF65-F5344CB8AC3E}">
        <p14:creationId xmlns:p14="http://schemas.microsoft.com/office/powerpoint/2010/main" val="118811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45B37B-CBC0-C8C8-E8EF-E5006817D195}"/>
              </a:ext>
            </a:extLst>
          </p:cNvPr>
          <p:cNvSpPr txBox="1"/>
          <p:nvPr/>
        </p:nvSpPr>
        <p:spPr>
          <a:xfrm>
            <a:off x="2838157" y="134622"/>
            <a:ext cx="6098345" cy="461665"/>
          </a:xfrm>
          <a:prstGeom prst="rect">
            <a:avLst/>
          </a:prstGeom>
          <a:noFill/>
        </p:spPr>
        <p:txBody>
          <a:bodyPr wrap="square">
            <a:spAutoFit/>
          </a:bodyPr>
          <a:lstStyle/>
          <a:p>
            <a:pPr algn="ctr"/>
            <a:r>
              <a:rPr lang="en-US" sz="2400" b="1" dirty="0"/>
              <a:t>Benefit of Clusters in Semiconductors</a:t>
            </a:r>
          </a:p>
        </p:txBody>
      </p:sp>
      <p:grpSp>
        <p:nvGrpSpPr>
          <p:cNvPr id="2" name="Group 1">
            <a:extLst>
              <a:ext uri="{FF2B5EF4-FFF2-40B4-BE49-F238E27FC236}">
                <a16:creationId xmlns:a16="http://schemas.microsoft.com/office/drawing/2014/main" id="{D3C9647A-8C93-9D38-F37D-944F0844E7CD}"/>
              </a:ext>
            </a:extLst>
          </p:cNvPr>
          <p:cNvGrpSpPr/>
          <p:nvPr/>
        </p:nvGrpSpPr>
        <p:grpSpPr>
          <a:xfrm>
            <a:off x="1094923" y="1967845"/>
            <a:ext cx="10419490" cy="4187172"/>
            <a:chOff x="909701" y="859066"/>
            <a:chExt cx="10419490" cy="4187172"/>
          </a:xfrm>
        </p:grpSpPr>
        <p:sp>
          <p:nvSpPr>
            <p:cNvPr id="8" name="TextBox 7">
              <a:extLst>
                <a:ext uri="{FF2B5EF4-FFF2-40B4-BE49-F238E27FC236}">
                  <a16:creationId xmlns:a16="http://schemas.microsoft.com/office/drawing/2014/main" id="{82E70D07-1B9F-5B5C-E1CA-F2158499C30D}"/>
                </a:ext>
              </a:extLst>
            </p:cNvPr>
            <p:cNvSpPr txBox="1"/>
            <p:nvPr/>
          </p:nvSpPr>
          <p:spPr>
            <a:xfrm>
              <a:off x="1355196" y="859066"/>
              <a:ext cx="9973995" cy="4187172"/>
            </a:xfrm>
            <a:prstGeom prst="rect">
              <a:avLst/>
            </a:prstGeom>
            <a:noFill/>
          </p:spPr>
          <p:txBody>
            <a:bodyPr wrap="square">
              <a:spAutoFit/>
            </a:bodyPr>
            <a:lstStyle/>
            <a:p>
              <a:pPr lvl="1"/>
              <a:endParaRPr lang="en-US" sz="2201" dirty="0">
                <a:solidFill>
                  <a:srgbClr val="002060"/>
                </a:solidFill>
                <a:latin typeface="Arial Nova" panose="020B0504020202020204" pitchFamily="34" charset="0"/>
              </a:endParaRPr>
            </a:p>
            <a:p>
              <a:r>
                <a:rPr lang="en-US" sz="2201" dirty="0">
                  <a:solidFill>
                    <a:srgbClr val="333333"/>
                  </a:solidFill>
                </a:rPr>
                <a:t>Within the United States, for instance, clusters exist in Silicon Valley, Phoenix, upstate New York, and Austin for chip manufacture and equipment. Other clusters include those in China, Germany, Japan, Singapore, South Korea, and Taiwan.</a:t>
              </a:r>
            </a:p>
            <a:p>
              <a:endParaRPr lang="en-US" sz="2201" dirty="0">
                <a:solidFill>
                  <a:srgbClr val="333333"/>
                </a:solidFill>
              </a:endParaRPr>
            </a:p>
            <a:p>
              <a:r>
                <a:rPr lang="en-US" sz="2201" dirty="0">
                  <a:solidFill>
                    <a:srgbClr val="333333"/>
                  </a:solidFill>
                </a:rPr>
                <a:t>Provide constellation that attracts small-to-medium enterprises and eventually creates an ecosystem to support research and manufacturing. </a:t>
              </a:r>
            </a:p>
            <a:p>
              <a:endParaRPr lang="en-US" sz="2201" dirty="0">
                <a:solidFill>
                  <a:srgbClr val="333333"/>
                </a:solidFill>
              </a:endParaRPr>
            </a:p>
            <a:p>
              <a:pPr algn="l"/>
              <a:r>
                <a:rPr lang="en-US" sz="2201" dirty="0">
                  <a:solidFill>
                    <a:srgbClr val="333333"/>
                  </a:solidFill>
                </a:rPr>
                <a:t>Gaining access to global talent</a:t>
              </a:r>
            </a:p>
            <a:p>
              <a:endParaRPr lang="en-US" sz="2201" dirty="0">
                <a:solidFill>
                  <a:srgbClr val="333333"/>
                </a:solidFill>
              </a:endParaRPr>
            </a:p>
            <a:p>
              <a:r>
                <a:rPr lang="en-US" sz="2201" dirty="0">
                  <a:solidFill>
                    <a:srgbClr val="333333"/>
                  </a:solidFill>
                </a:rPr>
                <a:t>The risk of supply-chain disruptions is also lower if companies are receiving components or other inputs from nearby vendors.</a:t>
              </a:r>
              <a:endParaRPr lang="en-VI" sz="2201" dirty="0"/>
            </a:p>
          </p:txBody>
        </p:sp>
        <p:sp>
          <p:nvSpPr>
            <p:cNvPr id="11" name="Rectangle 10">
              <a:extLst>
                <a:ext uri="{FF2B5EF4-FFF2-40B4-BE49-F238E27FC236}">
                  <a16:creationId xmlns:a16="http://schemas.microsoft.com/office/drawing/2014/main" id="{DBD36408-48DE-9D71-0B44-01742750146E}"/>
                </a:ext>
              </a:extLst>
            </p:cNvPr>
            <p:cNvSpPr/>
            <p:nvPr/>
          </p:nvSpPr>
          <p:spPr>
            <a:xfrm>
              <a:off x="914410" y="4270814"/>
              <a:ext cx="346999" cy="3578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sz="1801" dirty="0"/>
            </a:p>
          </p:txBody>
        </p:sp>
        <p:sp>
          <p:nvSpPr>
            <p:cNvPr id="15" name="TextBox 14">
              <a:extLst>
                <a:ext uri="{FF2B5EF4-FFF2-40B4-BE49-F238E27FC236}">
                  <a16:creationId xmlns:a16="http://schemas.microsoft.com/office/drawing/2014/main" id="{E0709D16-DA65-5ED0-6D11-6E015DD3A3E6}"/>
                </a:ext>
              </a:extLst>
            </p:cNvPr>
            <p:cNvSpPr txBox="1"/>
            <p:nvPr/>
          </p:nvSpPr>
          <p:spPr>
            <a:xfrm>
              <a:off x="909701" y="3566854"/>
              <a:ext cx="253220" cy="400110"/>
            </a:xfrm>
            <a:prstGeom prst="rect">
              <a:avLst/>
            </a:prstGeom>
            <a:noFill/>
          </p:spPr>
          <p:txBody>
            <a:bodyPr wrap="square" rtlCol="0">
              <a:spAutoFit/>
            </a:bodyPr>
            <a:lstStyle/>
            <a:p>
              <a:r>
                <a:rPr lang="de-DE" sz="2000" dirty="0">
                  <a:solidFill>
                    <a:schemeClr val="bg1"/>
                  </a:solidFill>
                </a:rPr>
                <a:t>3</a:t>
              </a:r>
              <a:endParaRPr lang="en-VI" sz="2800" dirty="0">
                <a:solidFill>
                  <a:schemeClr val="bg1"/>
                </a:solidFill>
              </a:endParaRPr>
            </a:p>
          </p:txBody>
        </p:sp>
        <p:sp>
          <p:nvSpPr>
            <p:cNvPr id="16" name="TextBox 15">
              <a:extLst>
                <a:ext uri="{FF2B5EF4-FFF2-40B4-BE49-F238E27FC236}">
                  <a16:creationId xmlns:a16="http://schemas.microsoft.com/office/drawing/2014/main" id="{14116091-305E-E225-F16F-15088E9C32ED}"/>
                </a:ext>
              </a:extLst>
            </p:cNvPr>
            <p:cNvSpPr txBox="1"/>
            <p:nvPr/>
          </p:nvSpPr>
          <p:spPr>
            <a:xfrm>
              <a:off x="937849" y="4230246"/>
              <a:ext cx="253220" cy="400110"/>
            </a:xfrm>
            <a:prstGeom prst="rect">
              <a:avLst/>
            </a:prstGeom>
            <a:noFill/>
          </p:spPr>
          <p:txBody>
            <a:bodyPr wrap="square" rtlCol="0">
              <a:spAutoFit/>
            </a:bodyPr>
            <a:lstStyle/>
            <a:p>
              <a:r>
                <a:rPr lang="de-DE" sz="2000" dirty="0">
                  <a:solidFill>
                    <a:schemeClr val="bg1"/>
                  </a:solidFill>
                </a:rPr>
                <a:t>4</a:t>
              </a:r>
              <a:endParaRPr lang="en-VI" sz="2800" dirty="0">
                <a:solidFill>
                  <a:schemeClr val="bg1"/>
                </a:solidFill>
              </a:endParaRPr>
            </a:p>
          </p:txBody>
        </p:sp>
      </p:grpSp>
      <p:sp>
        <p:nvSpPr>
          <p:cNvPr id="4" name="TextBox 3">
            <a:extLst>
              <a:ext uri="{FF2B5EF4-FFF2-40B4-BE49-F238E27FC236}">
                <a16:creationId xmlns:a16="http://schemas.microsoft.com/office/drawing/2014/main" id="{A379AFCF-6C97-F2B3-9046-8BB3BDAB6CEC}"/>
              </a:ext>
            </a:extLst>
          </p:cNvPr>
          <p:cNvSpPr txBox="1"/>
          <p:nvPr/>
        </p:nvSpPr>
        <p:spPr>
          <a:xfrm>
            <a:off x="540428" y="1006835"/>
            <a:ext cx="10693802" cy="769441"/>
          </a:xfrm>
          <a:prstGeom prst="rect">
            <a:avLst/>
          </a:prstGeom>
          <a:noFill/>
        </p:spPr>
        <p:txBody>
          <a:bodyPr wrap="square">
            <a:spAutoFit/>
          </a:bodyPr>
          <a:lstStyle/>
          <a:p>
            <a:pPr lvl="1"/>
            <a:r>
              <a:rPr lang="en-US" sz="2201" dirty="0">
                <a:solidFill>
                  <a:srgbClr val="333333"/>
                </a:solidFill>
              </a:rPr>
              <a:t>Industry clusters develop in places where several semiconductor companies, or related businesses, have established a strong presence:</a:t>
            </a:r>
          </a:p>
        </p:txBody>
      </p:sp>
      <p:sp>
        <p:nvSpPr>
          <p:cNvPr id="5" name="Rectangle 4">
            <a:extLst>
              <a:ext uri="{FF2B5EF4-FFF2-40B4-BE49-F238E27FC236}">
                <a16:creationId xmlns:a16="http://schemas.microsoft.com/office/drawing/2014/main" id="{FC97F837-16C2-6265-F32B-1B196CE58644}"/>
              </a:ext>
            </a:extLst>
          </p:cNvPr>
          <p:cNvSpPr/>
          <p:nvPr/>
        </p:nvSpPr>
        <p:spPr>
          <a:xfrm>
            <a:off x="1099632" y="4717923"/>
            <a:ext cx="346999" cy="3578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t>3</a:t>
            </a:r>
            <a:endParaRPr lang="en-VI" sz="1801" dirty="0"/>
          </a:p>
        </p:txBody>
      </p:sp>
      <p:sp>
        <p:nvSpPr>
          <p:cNvPr id="7" name="Rectangle 6">
            <a:extLst>
              <a:ext uri="{FF2B5EF4-FFF2-40B4-BE49-F238E27FC236}">
                <a16:creationId xmlns:a16="http://schemas.microsoft.com/office/drawing/2014/main" id="{E04B9439-3287-27BF-40E6-DE5C4FCEF105}"/>
              </a:ext>
            </a:extLst>
          </p:cNvPr>
          <p:cNvSpPr/>
          <p:nvPr/>
        </p:nvSpPr>
        <p:spPr>
          <a:xfrm>
            <a:off x="1097281" y="3711519"/>
            <a:ext cx="346999" cy="3578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t>2</a:t>
            </a:r>
            <a:endParaRPr lang="de-DE" sz="1801" dirty="0"/>
          </a:p>
        </p:txBody>
      </p:sp>
      <p:sp>
        <p:nvSpPr>
          <p:cNvPr id="17" name="Rectangle 16">
            <a:extLst>
              <a:ext uri="{FF2B5EF4-FFF2-40B4-BE49-F238E27FC236}">
                <a16:creationId xmlns:a16="http://schemas.microsoft.com/office/drawing/2014/main" id="{DE32A059-75C4-7E39-F37D-F426C66646A4}"/>
              </a:ext>
            </a:extLst>
          </p:cNvPr>
          <p:cNvSpPr/>
          <p:nvPr/>
        </p:nvSpPr>
        <p:spPr>
          <a:xfrm>
            <a:off x="1090231" y="2382570"/>
            <a:ext cx="346999" cy="3578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t>1</a:t>
            </a:r>
            <a:endParaRPr lang="en-VI" sz="2000" dirty="0"/>
          </a:p>
        </p:txBody>
      </p:sp>
      <p:sp>
        <p:nvSpPr>
          <p:cNvPr id="3" name="TextBox 2">
            <a:extLst>
              <a:ext uri="{FF2B5EF4-FFF2-40B4-BE49-F238E27FC236}">
                <a16:creationId xmlns:a16="http://schemas.microsoft.com/office/drawing/2014/main" id="{C8F8FADF-2169-91ED-4885-FF49E21FF58D}"/>
              </a:ext>
            </a:extLst>
          </p:cNvPr>
          <p:cNvSpPr txBox="1"/>
          <p:nvPr/>
        </p:nvSpPr>
        <p:spPr>
          <a:xfrm>
            <a:off x="11806717" y="-115131"/>
            <a:ext cx="405315" cy="553998"/>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3000" b="1" dirty="0">
                <a:solidFill>
                  <a:srgbClr val="92D050"/>
                </a:solidFill>
              </a:rPr>
              <a:t>2</a:t>
            </a:r>
            <a:endParaRPr lang="en-VI" sz="3000" b="1" dirty="0">
              <a:solidFill>
                <a:srgbClr val="92D050"/>
              </a:solidFill>
            </a:endParaRPr>
          </a:p>
        </p:txBody>
      </p:sp>
    </p:spTree>
    <p:extLst>
      <p:ext uri="{BB962C8B-B14F-4D97-AF65-F5344CB8AC3E}">
        <p14:creationId xmlns:p14="http://schemas.microsoft.com/office/powerpoint/2010/main" val="7260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2"/>
            <a:ext cx="1218895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dirty="0"/>
          </a:p>
        </p:txBody>
      </p:sp>
      <p:sp>
        <p:nvSpPr>
          <p:cNvPr id="10" name="TextBox 9">
            <a:extLst>
              <a:ext uri="{FF2B5EF4-FFF2-40B4-BE49-F238E27FC236}">
                <a16:creationId xmlns:a16="http://schemas.microsoft.com/office/drawing/2014/main" id="{85D786C4-926F-B5A6-E6AD-E41D02BBCAB9}"/>
              </a:ext>
            </a:extLst>
          </p:cNvPr>
          <p:cNvSpPr txBox="1"/>
          <p:nvPr/>
        </p:nvSpPr>
        <p:spPr>
          <a:xfrm>
            <a:off x="11806717" y="-115131"/>
            <a:ext cx="405315" cy="553998"/>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3000" b="1" dirty="0">
                <a:solidFill>
                  <a:srgbClr val="00B0F0"/>
                </a:solidFill>
              </a:rPr>
              <a:t>3</a:t>
            </a:r>
            <a:endParaRPr lang="en-VI" sz="3000" b="1" dirty="0">
              <a:solidFill>
                <a:srgbClr val="00B0F0"/>
              </a:solidFill>
            </a:endParaRPr>
          </a:p>
        </p:txBody>
      </p:sp>
      <p:grpSp>
        <p:nvGrpSpPr>
          <p:cNvPr id="15" name="Group 14">
            <a:extLst>
              <a:ext uri="{FF2B5EF4-FFF2-40B4-BE49-F238E27FC236}">
                <a16:creationId xmlns:a16="http://schemas.microsoft.com/office/drawing/2014/main" id="{AFF9493E-C151-6EDF-8903-1322C5F1E968}"/>
              </a:ext>
            </a:extLst>
          </p:cNvPr>
          <p:cNvGrpSpPr/>
          <p:nvPr/>
        </p:nvGrpSpPr>
        <p:grpSpPr>
          <a:xfrm>
            <a:off x="64899" y="701860"/>
            <a:ext cx="12073468" cy="4518520"/>
            <a:chOff x="75677" y="715928"/>
            <a:chExt cx="12073468" cy="4518520"/>
          </a:xfrm>
        </p:grpSpPr>
        <p:cxnSp>
          <p:nvCxnSpPr>
            <p:cNvPr id="5" name="Straight Connector 4">
              <a:extLst>
                <a:ext uri="{FF2B5EF4-FFF2-40B4-BE49-F238E27FC236}">
                  <a16:creationId xmlns:a16="http://schemas.microsoft.com/office/drawing/2014/main" id="{51FABB57-4687-CD48-11D7-7A814DE22A56}"/>
                </a:ext>
              </a:extLst>
            </p:cNvPr>
            <p:cNvCxnSpPr>
              <a:cxnSpLocks/>
            </p:cNvCxnSpPr>
            <p:nvPr/>
          </p:nvCxnSpPr>
          <p:spPr>
            <a:xfrm flipH="1">
              <a:off x="6858634" y="1085260"/>
              <a:ext cx="45557" cy="4149188"/>
            </a:xfrm>
            <a:prstGeom prst="line">
              <a:avLst/>
            </a:prstGeom>
            <a:ln w="28575"/>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D9010DEE-A06A-F4D8-F389-FFB8F25FECD1}"/>
                </a:ext>
              </a:extLst>
            </p:cNvPr>
            <p:cNvGrpSpPr/>
            <p:nvPr/>
          </p:nvGrpSpPr>
          <p:grpSpPr>
            <a:xfrm>
              <a:off x="75677" y="715928"/>
              <a:ext cx="12073468" cy="3553339"/>
              <a:chOff x="141293" y="436879"/>
              <a:chExt cx="11923330" cy="3161515"/>
            </a:xfrm>
          </p:grpSpPr>
          <p:sp>
            <p:nvSpPr>
              <p:cNvPr id="6" name="TextBox 5">
                <a:extLst>
                  <a:ext uri="{FF2B5EF4-FFF2-40B4-BE49-F238E27FC236}">
                    <a16:creationId xmlns:a16="http://schemas.microsoft.com/office/drawing/2014/main" id="{CBBCE4EB-8086-63B7-92EC-CEF7DAEDFDC5}"/>
                  </a:ext>
                </a:extLst>
              </p:cNvPr>
              <p:cNvSpPr txBox="1"/>
              <p:nvPr/>
            </p:nvSpPr>
            <p:spPr>
              <a:xfrm>
                <a:off x="7067862" y="436880"/>
                <a:ext cx="4938850" cy="328606"/>
              </a:xfrm>
              <a:prstGeom prst="rect">
                <a:avLst/>
              </a:prstGeom>
              <a:solidFill>
                <a:srgbClr val="1E49E2"/>
              </a:solidFill>
            </p:spPr>
            <p:txBody>
              <a:bodyPr wrap="square" rtlCol="0">
                <a:spAutoFit/>
              </a:bodyPr>
              <a:lstStyle/>
              <a:p>
                <a:pPr algn="ctr"/>
                <a:r>
                  <a:rPr lang="de-DE" dirty="0">
                    <a:solidFill>
                      <a:schemeClr val="bg1"/>
                    </a:solidFill>
                    <a:latin typeface="Arial Nova" panose="020B0504020202020204" pitchFamily="34" charset="0"/>
                  </a:rPr>
                  <a:t>Smart Manufacturing Market</a:t>
                </a:r>
                <a:endParaRPr lang="en-VI" dirty="0">
                  <a:solidFill>
                    <a:schemeClr val="bg1"/>
                  </a:solidFill>
                  <a:latin typeface="Arial Nova" panose="020B0504020202020204" pitchFamily="34" charset="0"/>
                </a:endParaRPr>
              </a:p>
            </p:txBody>
          </p:sp>
          <p:sp>
            <p:nvSpPr>
              <p:cNvPr id="4" name="TextBox 3">
                <a:extLst>
                  <a:ext uri="{FF2B5EF4-FFF2-40B4-BE49-F238E27FC236}">
                    <a16:creationId xmlns:a16="http://schemas.microsoft.com/office/drawing/2014/main" id="{8695D953-5894-3ABC-BD12-6C0E0047861A}"/>
                  </a:ext>
                </a:extLst>
              </p:cNvPr>
              <p:cNvSpPr txBox="1"/>
              <p:nvPr/>
            </p:nvSpPr>
            <p:spPr>
              <a:xfrm>
                <a:off x="141293" y="436879"/>
                <a:ext cx="6566001" cy="328606"/>
              </a:xfrm>
              <a:prstGeom prst="rect">
                <a:avLst/>
              </a:prstGeom>
              <a:solidFill>
                <a:srgbClr val="1E49E2"/>
              </a:solidFill>
            </p:spPr>
            <p:txBody>
              <a:bodyPr wrap="square" rtlCol="0">
                <a:spAutoFit/>
              </a:bodyPr>
              <a:lstStyle/>
              <a:p>
                <a:pPr algn="ctr"/>
                <a:r>
                  <a:rPr lang="en-US" i="0" dirty="0">
                    <a:solidFill>
                      <a:schemeClr val="bg1"/>
                    </a:solidFill>
                    <a:effectLst/>
                    <a:latin typeface="Arial Nova" panose="020B0504020202020204" pitchFamily="34" charset="0"/>
                  </a:rPr>
                  <a:t>Smart Fab for Semiconductors</a:t>
                </a:r>
              </a:p>
            </p:txBody>
          </p:sp>
          <p:pic>
            <p:nvPicPr>
              <p:cNvPr id="9" name="Picture 8">
                <a:extLst>
                  <a:ext uri="{FF2B5EF4-FFF2-40B4-BE49-F238E27FC236}">
                    <a16:creationId xmlns:a16="http://schemas.microsoft.com/office/drawing/2014/main" id="{EB93F5BE-3241-BE8B-51FE-80E0CC89F2C8}"/>
                  </a:ext>
                </a:extLst>
              </p:cNvPr>
              <p:cNvPicPr>
                <a:picLocks noChangeAspect="1"/>
              </p:cNvPicPr>
              <p:nvPr/>
            </p:nvPicPr>
            <p:blipFill rotWithShape="1">
              <a:blip r:embed="rId2">
                <a:clrChange>
                  <a:clrFrom>
                    <a:srgbClr val="EFF1F3"/>
                  </a:clrFrom>
                  <a:clrTo>
                    <a:srgbClr val="EFF1F3">
                      <a:alpha val="0"/>
                    </a:srgbClr>
                  </a:clrTo>
                </a:clrChange>
                <a:extLst>
                  <a:ext uri="{28A0092B-C50C-407E-A947-70E740481C1C}">
                    <a14:useLocalDpi xmlns:a14="http://schemas.microsoft.com/office/drawing/2010/main" val="0"/>
                  </a:ext>
                </a:extLst>
              </a:blip>
              <a:srcRect t="31446"/>
              <a:stretch/>
            </p:blipFill>
            <p:spPr>
              <a:xfrm>
                <a:off x="6519031" y="1459932"/>
                <a:ext cx="5545592" cy="2138462"/>
              </a:xfrm>
              <a:prstGeom prst="rect">
                <a:avLst/>
              </a:prstGeom>
              <a:noFill/>
            </p:spPr>
          </p:pic>
        </p:grpSp>
      </p:grpSp>
      <p:pic>
        <p:nvPicPr>
          <p:cNvPr id="19" name="Picture 18">
            <a:extLst>
              <a:ext uri="{FF2B5EF4-FFF2-40B4-BE49-F238E27FC236}">
                <a16:creationId xmlns:a16="http://schemas.microsoft.com/office/drawing/2014/main" id="{48DB4C08-7BF1-5E41-73FF-B4D051F4FB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4380" y="1782579"/>
            <a:ext cx="7186895" cy="2972301"/>
          </a:xfrm>
          <a:prstGeom prst="rect">
            <a:avLst/>
          </a:prstGeom>
        </p:spPr>
      </p:pic>
      <p:sp>
        <p:nvSpPr>
          <p:cNvPr id="20" name="TextBox 19">
            <a:extLst>
              <a:ext uri="{FF2B5EF4-FFF2-40B4-BE49-F238E27FC236}">
                <a16:creationId xmlns:a16="http://schemas.microsoft.com/office/drawing/2014/main" id="{E77F9AD4-CAAF-D6E8-B67E-28E77C49BBCE}"/>
              </a:ext>
            </a:extLst>
          </p:cNvPr>
          <p:cNvSpPr txBox="1"/>
          <p:nvPr/>
        </p:nvSpPr>
        <p:spPr>
          <a:xfrm>
            <a:off x="1081635" y="4900740"/>
            <a:ext cx="4149969" cy="400110"/>
          </a:xfrm>
          <a:prstGeom prst="rect">
            <a:avLst/>
          </a:prstGeom>
          <a:noFill/>
        </p:spPr>
        <p:txBody>
          <a:bodyPr wrap="square" rtlCol="0">
            <a:spAutoFit/>
          </a:bodyPr>
          <a:lstStyle/>
          <a:p>
            <a:pPr algn="ctr"/>
            <a:r>
              <a:rPr lang="de-DE" sz="2000" b="1" dirty="0">
                <a:solidFill>
                  <a:srgbClr val="002060"/>
                </a:solidFill>
              </a:rPr>
              <a:t>Semiconductor Supply Chain</a:t>
            </a:r>
            <a:endParaRPr lang="en-VI" sz="2000" b="1" dirty="0">
              <a:solidFill>
                <a:srgbClr val="002060"/>
              </a:solidFill>
            </a:endParaRPr>
          </a:p>
        </p:txBody>
      </p:sp>
      <p:sp>
        <p:nvSpPr>
          <p:cNvPr id="22" name="TextBox 21">
            <a:extLst>
              <a:ext uri="{FF2B5EF4-FFF2-40B4-BE49-F238E27FC236}">
                <a16:creationId xmlns:a16="http://schemas.microsoft.com/office/drawing/2014/main" id="{96FF7DCD-79BB-7C3C-9E2D-EB3908A66451}"/>
              </a:ext>
            </a:extLst>
          </p:cNvPr>
          <p:cNvSpPr txBox="1"/>
          <p:nvPr/>
        </p:nvSpPr>
        <p:spPr>
          <a:xfrm>
            <a:off x="748187" y="5629849"/>
            <a:ext cx="11261187" cy="954107"/>
          </a:xfrm>
          <a:prstGeom prst="rect">
            <a:avLst/>
          </a:prstGeom>
          <a:noFill/>
        </p:spPr>
        <p:txBody>
          <a:bodyPr wrap="square">
            <a:spAutoFit/>
          </a:bodyPr>
          <a:lstStyle/>
          <a:p>
            <a:pPr algn="just"/>
            <a:r>
              <a:rPr lang="en-US" sz="1400" b="0" i="0" dirty="0">
                <a:solidFill>
                  <a:srgbClr val="333333"/>
                </a:solidFill>
                <a:effectLst/>
                <a:latin typeface="Arial Nova" panose="020B0504020202020204" pitchFamily="34" charset="0"/>
              </a:rPr>
              <a:t>Smart Fab also extends beyond today’s typical approach to optimize capital expenditure (CAPEX), time to market, design quality, and advanced technology device fabrication. It focuses on continuous operational expenditure (OPEX) improvements across all fab operations, in addition to CAPEX optimizations, TTM, and quality. Secure access to data throughout the supply chain makes this possible with cloud-based collaboration, Internet of Things (IoT) technologies, AI/ML, and advanced analytics.</a:t>
            </a:r>
            <a:endParaRPr lang="en-VI" sz="1400" dirty="0">
              <a:latin typeface="Arial Nova" panose="020B0504020202020204" pitchFamily="34" charset="0"/>
            </a:endParaRPr>
          </a:p>
        </p:txBody>
      </p:sp>
      <p:sp>
        <p:nvSpPr>
          <p:cNvPr id="24" name="TextBox 23">
            <a:extLst>
              <a:ext uri="{FF2B5EF4-FFF2-40B4-BE49-F238E27FC236}">
                <a16:creationId xmlns:a16="http://schemas.microsoft.com/office/drawing/2014/main" id="{4B6D85AB-18EF-0937-7B77-3331F97FD682}"/>
              </a:ext>
            </a:extLst>
          </p:cNvPr>
          <p:cNvSpPr txBox="1"/>
          <p:nvPr/>
        </p:nvSpPr>
        <p:spPr>
          <a:xfrm>
            <a:off x="10726789" y="6676888"/>
            <a:ext cx="1759592" cy="246221"/>
          </a:xfrm>
          <a:prstGeom prst="rect">
            <a:avLst/>
          </a:prstGeom>
          <a:noFill/>
        </p:spPr>
        <p:txBody>
          <a:bodyPr wrap="square">
            <a:spAutoFit/>
          </a:bodyPr>
          <a:lstStyle/>
          <a:p>
            <a:pPr algn="ctr"/>
            <a:r>
              <a:rPr lang="de-DE" sz="1000" dirty="0">
                <a:solidFill>
                  <a:schemeClr val="bg1">
                    <a:lumMod val="50000"/>
                  </a:schemeClr>
                </a:solidFill>
              </a:rPr>
              <a:t>Source: </a:t>
            </a:r>
            <a:r>
              <a:rPr lang="en-VI" sz="1000" dirty="0">
                <a:solidFill>
                  <a:schemeClr val="bg1">
                    <a:lumMod val="50000"/>
                  </a:schemeClr>
                </a:solidFill>
              </a:rPr>
              <a:t>amazon</a:t>
            </a:r>
            <a:r>
              <a:rPr lang="de-DE" sz="1000" dirty="0">
                <a:solidFill>
                  <a:schemeClr val="bg1">
                    <a:lumMod val="50000"/>
                  </a:schemeClr>
                </a:solidFill>
              </a:rPr>
              <a:t> blogs</a:t>
            </a:r>
            <a:endParaRPr lang="en-VI" sz="1000" dirty="0">
              <a:solidFill>
                <a:schemeClr val="bg1">
                  <a:lumMod val="50000"/>
                </a:schemeClr>
              </a:solidFill>
            </a:endParaRPr>
          </a:p>
        </p:txBody>
      </p:sp>
    </p:spTree>
    <p:extLst>
      <p:ext uri="{BB962C8B-B14F-4D97-AF65-F5344CB8AC3E}">
        <p14:creationId xmlns:p14="http://schemas.microsoft.com/office/powerpoint/2010/main" val="10510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TextBox 4">
            <a:extLst>
              <a:ext uri="{FF2B5EF4-FFF2-40B4-BE49-F238E27FC236}">
                <a16:creationId xmlns:a16="http://schemas.microsoft.com/office/drawing/2014/main" id="{923B7157-392A-9D65-C592-837DE4242CCE}"/>
              </a:ext>
            </a:extLst>
          </p:cNvPr>
          <p:cNvSpPr txBox="1"/>
          <p:nvPr/>
        </p:nvSpPr>
        <p:spPr>
          <a:xfrm>
            <a:off x="11806717" y="-115131"/>
            <a:ext cx="405315" cy="523220"/>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2800" b="1" dirty="0">
                <a:solidFill>
                  <a:schemeClr val="accent2"/>
                </a:solidFill>
              </a:rPr>
              <a:t>4</a:t>
            </a:r>
            <a:endParaRPr lang="en-VI" sz="2800" b="1" dirty="0">
              <a:solidFill>
                <a:schemeClr val="accent2"/>
              </a:solidFill>
            </a:endParaRPr>
          </a:p>
        </p:txBody>
      </p:sp>
      <p:grpSp>
        <p:nvGrpSpPr>
          <p:cNvPr id="14" name="Group 13">
            <a:extLst>
              <a:ext uri="{FF2B5EF4-FFF2-40B4-BE49-F238E27FC236}">
                <a16:creationId xmlns:a16="http://schemas.microsoft.com/office/drawing/2014/main" id="{3ED9223D-AE6C-CC11-6811-E474F5C00F18}"/>
              </a:ext>
            </a:extLst>
          </p:cNvPr>
          <p:cNvGrpSpPr/>
          <p:nvPr/>
        </p:nvGrpSpPr>
        <p:grpSpPr>
          <a:xfrm>
            <a:off x="838199" y="735153"/>
            <a:ext cx="10515602" cy="5387693"/>
            <a:chOff x="838199" y="735153"/>
            <a:chExt cx="10515602" cy="5387693"/>
          </a:xfrm>
        </p:grpSpPr>
        <p:pic>
          <p:nvPicPr>
            <p:cNvPr id="4" name="Picture 3">
              <a:extLst>
                <a:ext uri="{FF2B5EF4-FFF2-40B4-BE49-F238E27FC236}">
                  <a16:creationId xmlns:a16="http://schemas.microsoft.com/office/drawing/2014/main" id="{E1059418-1DAA-2E06-9E7F-3DD7350D4E18}"/>
                </a:ext>
              </a:extLst>
            </p:cNvPr>
            <p:cNvPicPr>
              <a:picLocks noChangeAspect="1"/>
            </p:cNvPicPr>
            <p:nvPr/>
          </p:nvPicPr>
          <p:blipFill rotWithShape="1">
            <a:blip r:embed="rId2"/>
            <a:srcRect b="14608"/>
            <a:stretch/>
          </p:blipFill>
          <p:spPr>
            <a:xfrm>
              <a:off x="838199" y="735153"/>
              <a:ext cx="10515602" cy="5387693"/>
            </a:xfrm>
            <a:prstGeom prst="rect">
              <a:avLst/>
            </a:prstGeom>
          </p:spPr>
        </p:pic>
        <p:cxnSp>
          <p:nvCxnSpPr>
            <p:cNvPr id="3" name="Straight Arrow Connector 2">
              <a:extLst>
                <a:ext uri="{FF2B5EF4-FFF2-40B4-BE49-F238E27FC236}">
                  <a16:creationId xmlns:a16="http://schemas.microsoft.com/office/drawing/2014/main" id="{4084E1F6-D5A8-079E-3704-C461C5C34037}"/>
                </a:ext>
              </a:extLst>
            </p:cNvPr>
            <p:cNvCxnSpPr>
              <a:cxnSpLocks/>
            </p:cNvCxnSpPr>
            <p:nvPr/>
          </p:nvCxnSpPr>
          <p:spPr>
            <a:xfrm flipV="1">
              <a:off x="6611816" y="2335237"/>
              <a:ext cx="4079630" cy="2870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728A6A1-A69E-4B37-1121-756CB70E04BC}"/>
                </a:ext>
              </a:extLst>
            </p:cNvPr>
            <p:cNvCxnSpPr>
              <a:cxnSpLocks/>
            </p:cNvCxnSpPr>
            <p:nvPr/>
          </p:nvCxnSpPr>
          <p:spPr>
            <a:xfrm flipV="1">
              <a:off x="1348155" y="2234419"/>
              <a:ext cx="4121833" cy="30526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27F2B919-53F3-12D5-09F5-05D6DA057F81}"/>
              </a:ext>
            </a:extLst>
          </p:cNvPr>
          <p:cNvSpPr txBox="1"/>
          <p:nvPr/>
        </p:nvSpPr>
        <p:spPr>
          <a:xfrm>
            <a:off x="5767754" y="5742893"/>
            <a:ext cx="844062" cy="523220"/>
          </a:xfrm>
          <a:prstGeom prst="rect">
            <a:avLst/>
          </a:prstGeom>
          <a:solidFill>
            <a:schemeClr val="bg1">
              <a:lumMod val="95000"/>
              <a:alpha val="6000"/>
            </a:schemeClr>
          </a:solidFill>
        </p:spPr>
        <p:txBody>
          <a:bodyPr wrap="square" rtlCol="0">
            <a:spAutoFit/>
          </a:bodyPr>
          <a:lstStyle/>
          <a:p>
            <a:pPr algn="ctr"/>
            <a:r>
              <a:rPr lang="de-DE" sz="1400" b="1" dirty="0">
                <a:solidFill>
                  <a:srgbClr val="00B0F0"/>
                </a:solidFill>
              </a:rPr>
              <a:t>Process</a:t>
            </a:r>
          </a:p>
          <a:p>
            <a:pPr algn="ctr"/>
            <a:r>
              <a:rPr lang="de-DE" sz="1400" b="1" dirty="0">
                <a:solidFill>
                  <a:srgbClr val="00B0F0"/>
                </a:solidFill>
              </a:rPr>
              <a:t> Nodes</a:t>
            </a:r>
            <a:endParaRPr lang="en-VI" sz="1400" b="1" dirty="0">
              <a:solidFill>
                <a:srgbClr val="00B0F0"/>
              </a:solidFill>
            </a:endParaRPr>
          </a:p>
        </p:txBody>
      </p:sp>
    </p:spTree>
    <p:extLst>
      <p:ext uri="{BB962C8B-B14F-4D97-AF65-F5344CB8AC3E}">
        <p14:creationId xmlns:p14="http://schemas.microsoft.com/office/powerpoint/2010/main" val="237583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A86E4A2-3D38-308A-539A-BEBB9B9698CC}"/>
              </a:ext>
            </a:extLst>
          </p:cNvPr>
          <p:cNvGrpSpPr/>
          <p:nvPr/>
        </p:nvGrpSpPr>
        <p:grpSpPr>
          <a:xfrm>
            <a:off x="507833" y="334272"/>
            <a:ext cx="11393434" cy="7000288"/>
            <a:chOff x="507833" y="334272"/>
            <a:chExt cx="11393434" cy="7000288"/>
          </a:xfrm>
        </p:grpSpPr>
        <p:sp>
          <p:nvSpPr>
            <p:cNvPr id="3" name="Rectangle 2">
              <a:extLst>
                <a:ext uri="{FF2B5EF4-FFF2-40B4-BE49-F238E27FC236}">
                  <a16:creationId xmlns:a16="http://schemas.microsoft.com/office/drawing/2014/main" id="{970107EF-0B56-6D77-8D88-2C8A9705408A}"/>
                </a:ext>
              </a:extLst>
            </p:cNvPr>
            <p:cNvSpPr/>
            <p:nvPr/>
          </p:nvSpPr>
          <p:spPr>
            <a:xfrm rot="16200000">
              <a:off x="7235231" y="590082"/>
              <a:ext cx="216213" cy="2785404"/>
            </a:xfrm>
            <a:prstGeom prst="rect">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dirty="0"/>
            </a:p>
          </p:txBody>
        </p:sp>
        <p:sp>
          <p:nvSpPr>
            <p:cNvPr id="4" name="Rectangle 3">
              <a:extLst>
                <a:ext uri="{FF2B5EF4-FFF2-40B4-BE49-F238E27FC236}">
                  <a16:creationId xmlns:a16="http://schemas.microsoft.com/office/drawing/2014/main" id="{93103470-354F-FE1D-4E38-1F54414737B9}"/>
                </a:ext>
              </a:extLst>
            </p:cNvPr>
            <p:cNvSpPr/>
            <p:nvPr/>
          </p:nvSpPr>
          <p:spPr>
            <a:xfrm rot="16200000">
              <a:off x="7425957" y="3726152"/>
              <a:ext cx="369332" cy="3319974"/>
            </a:xfrm>
            <a:prstGeom prst="rect">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dirty="0"/>
            </a:p>
          </p:txBody>
        </p:sp>
        <p:sp>
          <p:nvSpPr>
            <p:cNvPr id="12" name="Rectangle 11">
              <a:extLst>
                <a:ext uri="{FF2B5EF4-FFF2-40B4-BE49-F238E27FC236}">
                  <a16:creationId xmlns:a16="http://schemas.microsoft.com/office/drawing/2014/main" id="{3E49A2FF-8945-283A-818C-A2C71E547D07}"/>
                </a:ext>
              </a:extLst>
            </p:cNvPr>
            <p:cNvSpPr/>
            <p:nvPr/>
          </p:nvSpPr>
          <p:spPr>
            <a:xfrm rot="16200000">
              <a:off x="7223761" y="907366"/>
              <a:ext cx="422033" cy="2968286"/>
            </a:xfrm>
            <a:prstGeom prst="rect">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dirty="0"/>
            </a:p>
          </p:txBody>
        </p:sp>
        <p:grpSp>
          <p:nvGrpSpPr>
            <p:cNvPr id="18" name="Group 17">
              <a:extLst>
                <a:ext uri="{FF2B5EF4-FFF2-40B4-BE49-F238E27FC236}">
                  <a16:creationId xmlns:a16="http://schemas.microsoft.com/office/drawing/2014/main" id="{E769AE30-7E0C-0C93-A7CD-BFBF5979AE54}"/>
                </a:ext>
              </a:extLst>
            </p:cNvPr>
            <p:cNvGrpSpPr/>
            <p:nvPr/>
          </p:nvGrpSpPr>
          <p:grpSpPr>
            <a:xfrm>
              <a:off x="507833" y="334272"/>
              <a:ext cx="11393434" cy="7000288"/>
              <a:chOff x="479698" y="1270806"/>
              <a:chExt cx="11393434" cy="7000288"/>
            </a:xfrm>
          </p:grpSpPr>
          <p:pic>
            <p:nvPicPr>
              <p:cNvPr id="11" name="Picture 10">
                <a:extLst>
                  <a:ext uri="{FF2B5EF4-FFF2-40B4-BE49-F238E27FC236}">
                    <a16:creationId xmlns:a16="http://schemas.microsoft.com/office/drawing/2014/main" id="{28551A1B-90BA-B221-E473-B7CABF6C47EB}"/>
                  </a:ext>
                </a:extLst>
              </p:cNvPr>
              <p:cNvPicPr>
                <a:picLocks noChangeAspect="1"/>
              </p:cNvPicPr>
              <p:nvPr/>
            </p:nvPicPr>
            <p:blipFill>
              <a:blip r:embed="rId2">
                <a:clrChange>
                  <a:clrFrom>
                    <a:srgbClr val="F0FCFF"/>
                  </a:clrFrom>
                  <a:clrTo>
                    <a:srgbClr val="F0FCFF">
                      <a:alpha val="0"/>
                    </a:srgbClr>
                  </a:clrTo>
                </a:clrChange>
              </a:blip>
              <a:stretch>
                <a:fillRect/>
              </a:stretch>
            </p:blipFill>
            <p:spPr>
              <a:xfrm>
                <a:off x="479698" y="1939015"/>
                <a:ext cx="11204470" cy="6332079"/>
              </a:xfrm>
              <a:prstGeom prst="rect">
                <a:avLst/>
              </a:prstGeom>
            </p:spPr>
          </p:pic>
          <p:sp>
            <p:nvSpPr>
              <p:cNvPr id="6" name="Rectangle 5">
                <a:extLst>
                  <a:ext uri="{FF2B5EF4-FFF2-40B4-BE49-F238E27FC236}">
                    <a16:creationId xmlns:a16="http://schemas.microsoft.com/office/drawing/2014/main" id="{16B66168-DE17-8FFC-68EB-99C00E6BAB3C}"/>
                  </a:ext>
                </a:extLst>
              </p:cNvPr>
              <p:cNvSpPr/>
              <p:nvPr/>
            </p:nvSpPr>
            <p:spPr>
              <a:xfrm>
                <a:off x="668662" y="1270806"/>
                <a:ext cx="11204470" cy="369332"/>
              </a:xfrm>
              <a:prstGeom prst="rect">
                <a:avLst/>
              </a:prstGeom>
              <a:solidFill>
                <a:srgbClr val="1E49E2"/>
              </a:solidFill>
            </p:spPr>
            <p:txBody>
              <a:bodyPr wrap="square" rtlCol="0">
                <a:spAutoFit/>
              </a:bodyPr>
              <a:lstStyle/>
              <a:p>
                <a:pPr algn="ctr"/>
                <a:r>
                  <a:rPr lang="de-DE" dirty="0">
                    <a:solidFill>
                      <a:schemeClr val="bg1"/>
                    </a:solidFill>
                    <a:latin typeface="Arial Nova" panose="020B0504020202020204" pitchFamily="34" charset="0"/>
                  </a:rPr>
                  <a:t>EU‘s market share is behind in the two most value-adding  segments of semiconductor value chain</a:t>
                </a:r>
                <a:endParaRPr lang="en-VI" dirty="0">
                  <a:solidFill>
                    <a:schemeClr val="bg1"/>
                  </a:solidFill>
                  <a:latin typeface="Arial Nova" panose="020B0504020202020204" pitchFamily="34" charset="0"/>
                </a:endParaRPr>
              </a:p>
            </p:txBody>
          </p:sp>
          <p:pic>
            <p:nvPicPr>
              <p:cNvPr id="16" name="Picture 15">
                <a:extLst>
                  <a:ext uri="{FF2B5EF4-FFF2-40B4-BE49-F238E27FC236}">
                    <a16:creationId xmlns:a16="http://schemas.microsoft.com/office/drawing/2014/main" id="{87ABC8A1-C349-26AD-8F1D-7231ADB7E4B0}"/>
                  </a:ext>
                </a:extLst>
              </p:cNvPr>
              <p:cNvPicPr>
                <a:picLocks noChangeAspect="1"/>
              </p:cNvPicPr>
              <p:nvPr/>
            </p:nvPicPr>
            <p:blipFill>
              <a:blip r:embed="rId3"/>
              <a:stretch>
                <a:fillRect/>
              </a:stretch>
            </p:blipFill>
            <p:spPr>
              <a:xfrm>
                <a:off x="10172260" y="2338445"/>
                <a:ext cx="1700872" cy="989598"/>
              </a:xfrm>
              <a:prstGeom prst="rect">
                <a:avLst/>
              </a:prstGeom>
            </p:spPr>
          </p:pic>
        </p:grpSp>
      </p:grpSp>
      <p:sp>
        <p:nvSpPr>
          <p:cNvPr id="20" name="TextBox 19">
            <a:extLst>
              <a:ext uri="{FF2B5EF4-FFF2-40B4-BE49-F238E27FC236}">
                <a16:creationId xmlns:a16="http://schemas.microsoft.com/office/drawing/2014/main" id="{55F48818-BE2A-22F4-B6B6-3EC116B075D9}"/>
              </a:ext>
            </a:extLst>
          </p:cNvPr>
          <p:cNvSpPr txBox="1"/>
          <p:nvPr/>
        </p:nvSpPr>
        <p:spPr>
          <a:xfrm>
            <a:off x="11806717" y="-115131"/>
            <a:ext cx="385283" cy="523220"/>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2800" b="1" dirty="0">
                <a:solidFill>
                  <a:schemeClr val="accent1">
                    <a:lumMod val="60000"/>
                    <a:lumOff val="40000"/>
                  </a:schemeClr>
                </a:solidFill>
              </a:rPr>
              <a:t>5</a:t>
            </a:r>
            <a:endParaRPr lang="en-VI" sz="2800" b="1" dirty="0">
              <a:solidFill>
                <a:schemeClr val="accent1">
                  <a:lumMod val="60000"/>
                  <a:lumOff val="40000"/>
                </a:schemeClr>
              </a:solidFill>
            </a:endParaRPr>
          </a:p>
        </p:txBody>
      </p:sp>
    </p:spTree>
    <p:extLst>
      <p:ext uri="{BB962C8B-B14F-4D97-AF65-F5344CB8AC3E}">
        <p14:creationId xmlns:p14="http://schemas.microsoft.com/office/powerpoint/2010/main" val="87141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E416AB-803D-833D-1729-E512B3AB1656}"/>
              </a:ext>
            </a:extLst>
          </p:cNvPr>
          <p:cNvSpPr txBox="1"/>
          <p:nvPr/>
        </p:nvSpPr>
        <p:spPr>
          <a:xfrm>
            <a:off x="11806717" y="-115131"/>
            <a:ext cx="405315" cy="553998"/>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3000" b="1" dirty="0">
                <a:solidFill>
                  <a:schemeClr val="tx1">
                    <a:lumMod val="50000"/>
                    <a:lumOff val="50000"/>
                  </a:schemeClr>
                </a:solidFill>
              </a:rPr>
              <a:t>6</a:t>
            </a:r>
            <a:endParaRPr lang="en-VI" sz="3000" b="1" dirty="0">
              <a:solidFill>
                <a:schemeClr val="tx1">
                  <a:lumMod val="50000"/>
                  <a:lumOff val="50000"/>
                </a:schemeClr>
              </a:solidFill>
            </a:endParaRPr>
          </a:p>
        </p:txBody>
      </p:sp>
      <p:grpSp>
        <p:nvGrpSpPr>
          <p:cNvPr id="15" name="Group 14">
            <a:extLst>
              <a:ext uri="{FF2B5EF4-FFF2-40B4-BE49-F238E27FC236}">
                <a16:creationId xmlns:a16="http://schemas.microsoft.com/office/drawing/2014/main" id="{75F2FE1A-14F3-AC42-8BD7-81988C9AD1FF}"/>
              </a:ext>
            </a:extLst>
          </p:cNvPr>
          <p:cNvGrpSpPr/>
          <p:nvPr/>
        </p:nvGrpSpPr>
        <p:grpSpPr>
          <a:xfrm>
            <a:off x="238282" y="75148"/>
            <a:ext cx="11771092" cy="6565142"/>
            <a:chOff x="238282" y="75148"/>
            <a:chExt cx="11771092" cy="6565142"/>
          </a:xfrm>
        </p:grpSpPr>
        <p:grpSp>
          <p:nvGrpSpPr>
            <p:cNvPr id="13" name="Group 12">
              <a:extLst>
                <a:ext uri="{FF2B5EF4-FFF2-40B4-BE49-F238E27FC236}">
                  <a16:creationId xmlns:a16="http://schemas.microsoft.com/office/drawing/2014/main" id="{F3DE88AC-34CF-89FB-3030-CBC4DA42F8A7}"/>
                </a:ext>
              </a:extLst>
            </p:cNvPr>
            <p:cNvGrpSpPr/>
            <p:nvPr/>
          </p:nvGrpSpPr>
          <p:grpSpPr>
            <a:xfrm>
              <a:off x="238282" y="75148"/>
              <a:ext cx="11171969" cy="5657776"/>
              <a:chOff x="238282" y="292858"/>
              <a:chExt cx="11171969" cy="5657776"/>
            </a:xfrm>
          </p:grpSpPr>
          <p:grpSp>
            <p:nvGrpSpPr>
              <p:cNvPr id="10" name="Group 9">
                <a:extLst>
                  <a:ext uri="{FF2B5EF4-FFF2-40B4-BE49-F238E27FC236}">
                    <a16:creationId xmlns:a16="http://schemas.microsoft.com/office/drawing/2014/main" id="{D8CCA274-4A23-D015-C27B-9DE2692C6514}"/>
                  </a:ext>
                </a:extLst>
              </p:cNvPr>
              <p:cNvGrpSpPr/>
              <p:nvPr/>
            </p:nvGrpSpPr>
            <p:grpSpPr>
              <a:xfrm>
                <a:off x="284876" y="292858"/>
                <a:ext cx="11125375" cy="5657776"/>
                <a:chOff x="523875" y="703385"/>
                <a:chExt cx="11125375" cy="5657776"/>
              </a:xfrm>
            </p:grpSpPr>
            <p:pic>
              <p:nvPicPr>
                <p:cNvPr id="9" name="Picture 8" descr="SIA">
                  <a:extLst>
                    <a:ext uri="{FF2B5EF4-FFF2-40B4-BE49-F238E27FC236}">
                      <a16:creationId xmlns:a16="http://schemas.microsoft.com/office/drawing/2014/main" id="{AC9D48F3-EBDD-F11E-48A4-A17D984A8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703385"/>
                  <a:ext cx="11125375" cy="5657776"/>
                </a:xfrm>
                <a:prstGeom prst="rect">
                  <a:avLst/>
                </a:prstGeom>
              </p:spPr>
            </p:pic>
            <p:sp>
              <p:nvSpPr>
                <p:cNvPr id="2" name="Rectangle 1">
                  <a:extLst>
                    <a:ext uri="{FF2B5EF4-FFF2-40B4-BE49-F238E27FC236}">
                      <a16:creationId xmlns:a16="http://schemas.microsoft.com/office/drawing/2014/main" id="{B640971D-D34E-7E36-E234-F475D0860C8C}"/>
                    </a:ext>
                  </a:extLst>
                </p:cNvPr>
                <p:cNvSpPr/>
                <p:nvPr/>
              </p:nvSpPr>
              <p:spPr>
                <a:xfrm>
                  <a:off x="3137096" y="1448972"/>
                  <a:ext cx="2883877" cy="2363373"/>
                </a:xfrm>
                <a:prstGeom prst="rect">
                  <a:avLst/>
                </a:prstGeom>
                <a:no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3" name="Rectangle 2">
                  <a:extLst>
                    <a:ext uri="{FF2B5EF4-FFF2-40B4-BE49-F238E27FC236}">
                      <a16:creationId xmlns:a16="http://schemas.microsoft.com/office/drawing/2014/main" id="{8491DF05-0778-17F9-C417-577A4B7A358A}"/>
                    </a:ext>
                  </a:extLst>
                </p:cNvPr>
                <p:cNvSpPr/>
                <p:nvPr/>
              </p:nvSpPr>
              <p:spPr>
                <a:xfrm>
                  <a:off x="570887" y="2976603"/>
                  <a:ext cx="2473872" cy="1463040"/>
                </a:xfrm>
                <a:prstGeom prst="rect">
                  <a:avLst/>
                </a:prstGeom>
                <a:noFill/>
                <a:ln w="28575">
                  <a:solidFill>
                    <a:schemeClr val="accent2">
                      <a:lumMod val="75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I" dirty="0"/>
                </a:p>
              </p:txBody>
            </p:sp>
          </p:grpSp>
          <p:sp>
            <p:nvSpPr>
              <p:cNvPr id="7" name="Rectangle 6">
                <a:extLst>
                  <a:ext uri="{FF2B5EF4-FFF2-40B4-BE49-F238E27FC236}">
                    <a16:creationId xmlns:a16="http://schemas.microsoft.com/office/drawing/2014/main" id="{77BBC98D-86D6-9501-ED76-43A0527AE97E}"/>
                  </a:ext>
                </a:extLst>
              </p:cNvPr>
              <p:cNvSpPr/>
              <p:nvPr/>
            </p:nvSpPr>
            <p:spPr>
              <a:xfrm>
                <a:off x="4223361" y="3540662"/>
                <a:ext cx="2328015" cy="1344097"/>
              </a:xfrm>
              <a:prstGeom prst="rect">
                <a:avLst/>
              </a:prstGeom>
              <a:noFill/>
              <a:ln w="28575">
                <a:solidFill>
                  <a:schemeClr val="accent2">
                    <a:lumMod val="75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I" dirty="0"/>
              </a:p>
            </p:txBody>
          </p:sp>
          <p:sp>
            <p:nvSpPr>
              <p:cNvPr id="6" name="Speech Bubble: Rectangle 5">
                <a:extLst>
                  <a:ext uri="{FF2B5EF4-FFF2-40B4-BE49-F238E27FC236}">
                    <a16:creationId xmlns:a16="http://schemas.microsoft.com/office/drawing/2014/main" id="{46BD355B-08F9-B843-8A99-E22F1C9BECFD}"/>
                  </a:ext>
                </a:extLst>
              </p:cNvPr>
              <p:cNvSpPr/>
              <p:nvPr/>
            </p:nvSpPr>
            <p:spPr>
              <a:xfrm>
                <a:off x="238282" y="4050154"/>
                <a:ext cx="3826412" cy="1463040"/>
              </a:xfrm>
              <a:prstGeom prst="wedgeRectCallout">
                <a:avLst>
                  <a:gd name="adj1" fmla="val 56005"/>
                  <a:gd name="adj2" fmla="val -50000"/>
                </a:avLst>
              </a:prstGeom>
              <a:solidFill>
                <a:srgbClr val="F1F4F9"/>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solidFill>
                    <a:srgbClr val="C00000"/>
                  </a:solidFill>
                </a:endParaRPr>
              </a:p>
            </p:txBody>
          </p:sp>
          <p:sp>
            <p:nvSpPr>
              <p:cNvPr id="5" name="TextBox 4">
                <a:extLst>
                  <a:ext uri="{FF2B5EF4-FFF2-40B4-BE49-F238E27FC236}">
                    <a16:creationId xmlns:a16="http://schemas.microsoft.com/office/drawing/2014/main" id="{DB92238C-B4AD-F573-FD75-0C343DEBC34C}"/>
                  </a:ext>
                </a:extLst>
              </p:cNvPr>
              <p:cNvSpPr txBox="1"/>
              <p:nvPr/>
            </p:nvSpPr>
            <p:spPr>
              <a:xfrm>
                <a:off x="268277" y="4056904"/>
                <a:ext cx="3766422" cy="1477328"/>
              </a:xfrm>
              <a:prstGeom prst="rect">
                <a:avLst/>
              </a:prstGeom>
              <a:noFill/>
            </p:spPr>
            <p:txBody>
              <a:bodyPr wrap="square">
                <a:spAutoFit/>
              </a:bodyPr>
              <a:lstStyle/>
              <a:p>
                <a:pPr algn="l">
                  <a:buFont typeface="+mj-lt"/>
                  <a:buAutoNum type="arabicPeriod"/>
                </a:pPr>
                <a:r>
                  <a:rPr lang="en-US" sz="900" b="0" i="0" dirty="0">
                    <a:effectLst/>
                    <a:latin typeface="Arial Nova" panose="020B0504020202020204" pitchFamily="34" charset="0"/>
                  </a:rPr>
                  <a:t>Fiscal support of 50 percent of project cost on Pari-passu basis for all technology nodes under </a:t>
                </a:r>
                <a:r>
                  <a:rPr lang="en-US" sz="900" b="0" i="1" dirty="0">
                    <a:effectLst/>
                    <a:latin typeface="Arial Nova" panose="020B0504020202020204" pitchFamily="34" charset="0"/>
                  </a:rPr>
                  <a:t>Scheme for Setting up of Semiconductor Fabs in India</a:t>
                </a:r>
                <a:r>
                  <a:rPr lang="en-US" sz="900" b="0" i="0" dirty="0">
                    <a:effectLst/>
                    <a:latin typeface="Arial Nova" panose="020B0504020202020204" pitchFamily="34" charset="0"/>
                  </a:rPr>
                  <a:t>.</a:t>
                </a:r>
              </a:p>
              <a:p>
                <a:pPr algn="l">
                  <a:buFont typeface="+mj-lt"/>
                  <a:buAutoNum type="arabicPeriod"/>
                </a:pPr>
                <a:r>
                  <a:rPr lang="en-US" sz="900" b="0" i="0" dirty="0">
                    <a:effectLst/>
                    <a:latin typeface="Arial Nova" panose="020B0504020202020204" pitchFamily="34" charset="0"/>
                  </a:rPr>
                  <a:t>Fiscal support of 50 percent of project cost on Pari-passu basis under </a:t>
                </a:r>
                <a:r>
                  <a:rPr lang="en-US" sz="900" b="0" i="1" dirty="0">
                    <a:effectLst/>
                    <a:latin typeface="Arial Nova" panose="020B0504020202020204" pitchFamily="34" charset="0"/>
                  </a:rPr>
                  <a:t>Scheme for Setting up of Display Fabs</a:t>
                </a:r>
                <a:r>
                  <a:rPr lang="en-US" sz="900" b="0" i="0" dirty="0">
                    <a:effectLst/>
                    <a:latin typeface="Arial Nova" panose="020B0504020202020204" pitchFamily="34" charset="0"/>
                  </a:rPr>
                  <a:t>.</a:t>
                </a:r>
              </a:p>
              <a:p>
                <a:pPr algn="l">
                  <a:buFont typeface="+mj-lt"/>
                  <a:buAutoNum type="arabicPeriod"/>
                </a:pPr>
                <a:r>
                  <a:rPr lang="en-US" sz="900" b="0" i="0" dirty="0">
                    <a:effectLst/>
                    <a:latin typeface="Arial Nova" panose="020B0504020202020204" pitchFamily="34" charset="0"/>
                  </a:rPr>
                  <a:t>Fiscal support of 50 percent of capital expenditure on Pari-passu basis under </a:t>
                </a:r>
                <a:r>
                  <a:rPr lang="en-US" sz="900" b="0" i="1" dirty="0">
                    <a:effectLst/>
                    <a:latin typeface="Arial Nova" panose="020B0504020202020204" pitchFamily="34" charset="0"/>
                  </a:rPr>
                  <a:t>Scheme for Setting up of Compound Semiconductors / Silicon Photonics / Sensors Fab and Semiconductor ATMP /OSAT Facilities in India</a:t>
                </a:r>
                <a:r>
                  <a:rPr lang="en-US" sz="900" b="0" i="0" dirty="0">
                    <a:effectLst/>
                    <a:latin typeface="Arial Nova" panose="020B0504020202020204" pitchFamily="34" charset="0"/>
                  </a:rPr>
                  <a:t>. Additionally, target technologies under the Scheme will include discrete semiconductor fabs.</a:t>
                </a:r>
              </a:p>
            </p:txBody>
          </p:sp>
        </p:grpSp>
        <p:pic>
          <p:nvPicPr>
            <p:cNvPr id="12" name="Picture 11">
              <a:extLst>
                <a:ext uri="{FF2B5EF4-FFF2-40B4-BE49-F238E27FC236}">
                  <a16:creationId xmlns:a16="http://schemas.microsoft.com/office/drawing/2014/main" id="{218FCBF5-DB0F-F815-9BF9-4683CA44E056}"/>
                </a:ext>
              </a:extLst>
            </p:cNvPr>
            <p:cNvPicPr>
              <a:picLocks noChangeAspect="1"/>
            </p:cNvPicPr>
            <p:nvPr/>
          </p:nvPicPr>
          <p:blipFill>
            <a:blip r:embed="rId3"/>
            <a:stretch>
              <a:fillRect/>
            </a:stretch>
          </p:blipFill>
          <p:spPr>
            <a:xfrm>
              <a:off x="8995264" y="4446956"/>
              <a:ext cx="3014110" cy="2193334"/>
            </a:xfrm>
            <a:prstGeom prst="rect">
              <a:avLst/>
            </a:prstGeom>
            <a:ln>
              <a:solidFill>
                <a:srgbClr val="00B0F0"/>
              </a:solidFill>
            </a:ln>
          </p:spPr>
        </p:pic>
        <p:sp>
          <p:nvSpPr>
            <p:cNvPr id="14" name="Rectangle 13">
              <a:extLst>
                <a:ext uri="{FF2B5EF4-FFF2-40B4-BE49-F238E27FC236}">
                  <a16:creationId xmlns:a16="http://schemas.microsoft.com/office/drawing/2014/main" id="{059D7DC1-856E-59F7-1E4C-C26B0B5FC5D2}"/>
                </a:ext>
              </a:extLst>
            </p:cNvPr>
            <p:cNvSpPr/>
            <p:nvPr/>
          </p:nvSpPr>
          <p:spPr>
            <a:xfrm>
              <a:off x="8981196" y="4412347"/>
              <a:ext cx="3014110" cy="254702"/>
            </a:xfrm>
            <a:prstGeom prst="rect">
              <a:avLst/>
            </a:prstGeom>
            <a:solidFill>
              <a:schemeClr val="accent1">
                <a:alpha val="2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grpSp>
    </p:spTree>
    <p:extLst>
      <p:ext uri="{BB962C8B-B14F-4D97-AF65-F5344CB8AC3E}">
        <p14:creationId xmlns:p14="http://schemas.microsoft.com/office/powerpoint/2010/main" val="292524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2"/>
            <a:ext cx="1218895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dirty="0"/>
          </a:p>
        </p:txBody>
      </p:sp>
      <p:sp>
        <p:nvSpPr>
          <p:cNvPr id="7" name="TextBox 6">
            <a:extLst>
              <a:ext uri="{FF2B5EF4-FFF2-40B4-BE49-F238E27FC236}">
                <a16:creationId xmlns:a16="http://schemas.microsoft.com/office/drawing/2014/main" id="{423F86D0-CFB7-5B57-9F67-344B89FD4D29}"/>
              </a:ext>
            </a:extLst>
          </p:cNvPr>
          <p:cNvSpPr txBox="1"/>
          <p:nvPr/>
        </p:nvSpPr>
        <p:spPr>
          <a:xfrm>
            <a:off x="11806717" y="-115131"/>
            <a:ext cx="405315" cy="553998"/>
          </a:xfrm>
          <a:prstGeom prst="rect">
            <a:avLst/>
          </a:prstGeom>
          <a:noFill/>
          <a:effectLst>
            <a:glow rad="228600">
              <a:schemeClr val="accent5">
                <a:satMod val="175000"/>
                <a:alpha val="40000"/>
              </a:schemeClr>
            </a:glow>
            <a:softEdge rad="12700"/>
          </a:effectLst>
        </p:spPr>
        <p:txBody>
          <a:bodyPr wrap="square" rtlCol="0">
            <a:spAutoFit/>
          </a:bodyPr>
          <a:lstStyle/>
          <a:p>
            <a:pPr algn="ctr"/>
            <a:r>
              <a:rPr lang="de-DE" sz="3000" b="1" dirty="0"/>
              <a:t>7</a:t>
            </a:r>
            <a:endParaRPr lang="en-VI" sz="3000" b="1" dirty="0"/>
          </a:p>
        </p:txBody>
      </p:sp>
      <p:grpSp>
        <p:nvGrpSpPr>
          <p:cNvPr id="3" name="Group 2">
            <a:extLst>
              <a:ext uri="{FF2B5EF4-FFF2-40B4-BE49-F238E27FC236}">
                <a16:creationId xmlns:a16="http://schemas.microsoft.com/office/drawing/2014/main" id="{95F27C1E-6C1B-053B-3263-EA4CA2A8193A}"/>
              </a:ext>
            </a:extLst>
          </p:cNvPr>
          <p:cNvGrpSpPr/>
          <p:nvPr/>
        </p:nvGrpSpPr>
        <p:grpSpPr>
          <a:xfrm>
            <a:off x="666970" y="281290"/>
            <a:ext cx="11146317" cy="6379828"/>
            <a:chOff x="660400" y="541846"/>
            <a:chExt cx="10871200" cy="6119336"/>
          </a:xfrm>
        </p:grpSpPr>
        <p:sp>
          <p:nvSpPr>
            <p:cNvPr id="4" name="TextBox 3">
              <a:extLst>
                <a:ext uri="{FF2B5EF4-FFF2-40B4-BE49-F238E27FC236}">
                  <a16:creationId xmlns:a16="http://schemas.microsoft.com/office/drawing/2014/main" id="{C9A8D191-48B9-207A-C940-50D4E76716A7}"/>
                </a:ext>
              </a:extLst>
            </p:cNvPr>
            <p:cNvSpPr txBox="1"/>
            <p:nvPr/>
          </p:nvSpPr>
          <p:spPr>
            <a:xfrm>
              <a:off x="660400" y="541846"/>
              <a:ext cx="10871200"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defPPr>
                <a:defRPr lang="en-VI"/>
              </a:defPPr>
              <a:lvl1pPr algn="ctr">
                <a:defRPr u="sng">
                  <a:solidFill>
                    <a:schemeClr val="bg1"/>
                  </a:solidFill>
                  <a:latin typeface="Arial Nova" panose="020B0504020202020204" pitchFamily="34" charset="0"/>
                </a:defRPr>
              </a:lvl1pPr>
            </a:lstStyle>
            <a:p>
              <a:r>
                <a:rPr lang="de-DE" u="none" dirty="0"/>
                <a:t>The Global Semiconductor Supply Chain</a:t>
              </a:r>
              <a:endParaRPr lang="en-VI" u="none" dirty="0"/>
            </a:p>
          </p:txBody>
        </p:sp>
        <p:pic>
          <p:nvPicPr>
            <p:cNvPr id="2050" name="Picture 2">
              <a:extLst>
                <a:ext uri="{FF2B5EF4-FFF2-40B4-BE49-F238E27FC236}">
                  <a16:creationId xmlns:a16="http://schemas.microsoft.com/office/drawing/2014/main" id="{64BCFDCA-9F7A-C603-8EA6-17E43520F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054" y="923332"/>
              <a:ext cx="8553647" cy="5737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3FA2909-DCAE-4980-5314-F61B5275044E}"/>
                </a:ext>
              </a:extLst>
            </p:cNvPr>
            <p:cNvSpPr/>
            <p:nvPr/>
          </p:nvSpPr>
          <p:spPr>
            <a:xfrm>
              <a:off x="660400" y="923332"/>
              <a:ext cx="10871200" cy="573785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grpSp>
    </p:spTree>
    <p:extLst>
      <p:ext uri="{BB962C8B-B14F-4D97-AF65-F5344CB8AC3E}">
        <p14:creationId xmlns:p14="http://schemas.microsoft.com/office/powerpoint/2010/main" val="2494119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4345</TotalTime>
  <Words>861</Words>
  <Application>Microsoft Office PowerPoint</Application>
  <PresentationFormat>Widescreen</PresentationFormat>
  <Paragraphs>105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Nova</vt:lpstr>
      <vt:lpstr>Calibri</vt:lpstr>
      <vt:lpstr>Calibri Light</vt:lpstr>
      <vt:lpstr>ff4</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93</cp:revision>
  <dcterms:created xsi:type="dcterms:W3CDTF">2023-07-25T13:27:31Z</dcterms:created>
  <dcterms:modified xsi:type="dcterms:W3CDTF">2023-07-30T21:51:00Z</dcterms:modified>
</cp:coreProperties>
</file>