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30" r:id="rId3"/>
    <p:sldId id="331" r:id="rId4"/>
    <p:sldId id="332" r:id="rId5"/>
    <p:sldId id="268" r:id="rId6"/>
  </p:sldIdLst>
  <p:sldSz cx="12192000" cy="6858000"/>
  <p:notesSz cx="6858000" cy="91440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9E2"/>
    <a:srgbClr val="F1F4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2971-BE78-ED62-F0D3-9EA3371F3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I"/>
          </a:p>
        </p:txBody>
      </p:sp>
      <p:sp>
        <p:nvSpPr>
          <p:cNvPr id="3" name="Subtitle 2">
            <a:extLst>
              <a:ext uri="{FF2B5EF4-FFF2-40B4-BE49-F238E27FC236}">
                <a16:creationId xmlns:a16="http://schemas.microsoft.com/office/drawing/2014/main" id="{A6A3F23D-2840-4C29-98BD-D7EAFB1EE1B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VI"/>
          </a:p>
        </p:txBody>
      </p:sp>
      <p:sp>
        <p:nvSpPr>
          <p:cNvPr id="4" name="Date Placeholder 3">
            <a:extLst>
              <a:ext uri="{FF2B5EF4-FFF2-40B4-BE49-F238E27FC236}">
                <a16:creationId xmlns:a16="http://schemas.microsoft.com/office/drawing/2014/main" id="{F092E62E-832C-7743-6636-5AB399077C2B}"/>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5" name="Footer Placeholder 4">
            <a:extLst>
              <a:ext uri="{FF2B5EF4-FFF2-40B4-BE49-F238E27FC236}">
                <a16:creationId xmlns:a16="http://schemas.microsoft.com/office/drawing/2014/main" id="{503C7FE5-4694-99C1-57D6-D32A17FDA86E}"/>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1C48E4FA-9091-E859-FE5A-15AAF3EF8931}"/>
              </a:ext>
            </a:extLst>
          </p:cNvPr>
          <p:cNvSpPr>
            <a:spLocks noGrp="1"/>
          </p:cNvSpPr>
          <p:nvPr>
            <p:ph type="sldNum" sz="quarter" idx="12"/>
          </p:nvPr>
        </p:nvSpPr>
        <p:spPr/>
        <p:txBody>
          <a:bodyPr/>
          <a:lstStyle/>
          <a:p>
            <a:fld id="{AACDBBCC-50FA-4F49-A57A-097C6B70FF8E}" type="slidenum">
              <a:rPr lang="en-VI" smtClean="0"/>
              <a:t>‹#›</a:t>
            </a:fld>
            <a:endParaRPr lang="en-VI" dirty="0"/>
          </a:p>
        </p:txBody>
      </p:sp>
      <p:pic>
        <p:nvPicPr>
          <p:cNvPr id="8" name="Picture 7" descr="A blue and white logo&#10;&#10;Description automatically generated">
            <a:extLst>
              <a:ext uri="{FF2B5EF4-FFF2-40B4-BE49-F238E27FC236}">
                <a16:creationId xmlns:a16="http://schemas.microsoft.com/office/drawing/2014/main" id="{6E3CB386-090E-CB61-007E-D379B1C551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1300"/>
            <a:ext cx="540327" cy="556700"/>
          </a:xfrm>
          <a:prstGeom prst="rect">
            <a:avLst/>
          </a:prstGeom>
        </p:spPr>
      </p:pic>
    </p:spTree>
    <p:extLst>
      <p:ext uri="{BB962C8B-B14F-4D97-AF65-F5344CB8AC3E}">
        <p14:creationId xmlns:p14="http://schemas.microsoft.com/office/powerpoint/2010/main" val="224282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922C-B2FF-FDCB-D852-189C3B7B21EA}"/>
              </a:ext>
            </a:extLst>
          </p:cNvPr>
          <p:cNvSpPr>
            <a:spLocks noGrp="1"/>
          </p:cNvSpPr>
          <p:nvPr>
            <p:ph type="title"/>
          </p:nvPr>
        </p:nvSpPr>
        <p:spPr/>
        <p:txBody>
          <a:bodyPr/>
          <a:lstStyle/>
          <a:p>
            <a:r>
              <a:rPr lang="en-US"/>
              <a:t>Click to edit Master title style</a:t>
            </a:r>
            <a:endParaRPr lang="en-VI"/>
          </a:p>
        </p:txBody>
      </p:sp>
      <p:sp>
        <p:nvSpPr>
          <p:cNvPr id="3" name="Vertical Text Placeholder 2">
            <a:extLst>
              <a:ext uri="{FF2B5EF4-FFF2-40B4-BE49-F238E27FC236}">
                <a16:creationId xmlns:a16="http://schemas.microsoft.com/office/drawing/2014/main" id="{2995D4C6-43EE-A17B-8846-C4AA3F9F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Date Placeholder 3">
            <a:extLst>
              <a:ext uri="{FF2B5EF4-FFF2-40B4-BE49-F238E27FC236}">
                <a16:creationId xmlns:a16="http://schemas.microsoft.com/office/drawing/2014/main" id="{076204BF-D03A-B0A7-C045-77D93D74C76F}"/>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5" name="Footer Placeholder 4">
            <a:extLst>
              <a:ext uri="{FF2B5EF4-FFF2-40B4-BE49-F238E27FC236}">
                <a16:creationId xmlns:a16="http://schemas.microsoft.com/office/drawing/2014/main" id="{5E43988D-9AD5-5834-DD1B-7B9DAA701F7D}"/>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B72671CE-7BEF-5A53-B29A-022D35CDB477}"/>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287775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D70AB1-3AE0-D25A-9438-C34A77096BD7}"/>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VI"/>
          </a:p>
        </p:txBody>
      </p:sp>
      <p:sp>
        <p:nvSpPr>
          <p:cNvPr id="3" name="Vertical Text Placeholder 2">
            <a:extLst>
              <a:ext uri="{FF2B5EF4-FFF2-40B4-BE49-F238E27FC236}">
                <a16:creationId xmlns:a16="http://schemas.microsoft.com/office/drawing/2014/main" id="{9D808239-DB9B-69E1-94D5-F753E63DB407}"/>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Date Placeholder 3">
            <a:extLst>
              <a:ext uri="{FF2B5EF4-FFF2-40B4-BE49-F238E27FC236}">
                <a16:creationId xmlns:a16="http://schemas.microsoft.com/office/drawing/2014/main" id="{344E51D8-29D8-63DE-1721-F77AED426C60}"/>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5" name="Footer Placeholder 4">
            <a:extLst>
              <a:ext uri="{FF2B5EF4-FFF2-40B4-BE49-F238E27FC236}">
                <a16:creationId xmlns:a16="http://schemas.microsoft.com/office/drawing/2014/main" id="{498B4FB9-1BB5-9629-A93F-633E98E35A96}"/>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C5054342-0FF3-EC54-74D5-735CBD5CD42C}"/>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166208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7A30-B573-672F-F231-0B2CD2B799F5}"/>
              </a:ext>
            </a:extLst>
          </p:cNvPr>
          <p:cNvSpPr>
            <a:spLocks noGrp="1"/>
          </p:cNvSpPr>
          <p:nvPr>
            <p:ph type="title"/>
          </p:nvPr>
        </p:nvSpPr>
        <p:spPr/>
        <p:txBody>
          <a:bodyPr/>
          <a:lstStyle/>
          <a:p>
            <a:r>
              <a:rPr lang="en-US"/>
              <a:t>Click to edit Master title style</a:t>
            </a:r>
            <a:endParaRPr lang="en-VI"/>
          </a:p>
        </p:txBody>
      </p:sp>
      <p:sp>
        <p:nvSpPr>
          <p:cNvPr id="3" name="Content Placeholder 2">
            <a:extLst>
              <a:ext uri="{FF2B5EF4-FFF2-40B4-BE49-F238E27FC236}">
                <a16:creationId xmlns:a16="http://schemas.microsoft.com/office/drawing/2014/main" id="{AC4684F1-FE0B-3CE7-5392-19CD96BBD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Date Placeholder 3">
            <a:extLst>
              <a:ext uri="{FF2B5EF4-FFF2-40B4-BE49-F238E27FC236}">
                <a16:creationId xmlns:a16="http://schemas.microsoft.com/office/drawing/2014/main" id="{E1A3C32E-A526-47FF-9176-40EB6EA2CE1F}"/>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5" name="Footer Placeholder 4">
            <a:extLst>
              <a:ext uri="{FF2B5EF4-FFF2-40B4-BE49-F238E27FC236}">
                <a16:creationId xmlns:a16="http://schemas.microsoft.com/office/drawing/2014/main" id="{23CCDDA3-F641-E315-A810-0A74C5588377}"/>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D0FC111C-89B0-954E-1087-D0BD1B2323B6}"/>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369155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BDB5-50F0-FDBC-B054-8A1EF354D77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VI"/>
          </a:p>
        </p:txBody>
      </p:sp>
      <p:sp>
        <p:nvSpPr>
          <p:cNvPr id="3" name="Text Placeholder 2">
            <a:extLst>
              <a:ext uri="{FF2B5EF4-FFF2-40B4-BE49-F238E27FC236}">
                <a16:creationId xmlns:a16="http://schemas.microsoft.com/office/drawing/2014/main" id="{AAA2D470-3704-9D0D-2E05-D4D7349E158B}"/>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6577E-D60B-7DF7-CC1C-F5B69268BD23}"/>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5" name="Footer Placeholder 4">
            <a:extLst>
              <a:ext uri="{FF2B5EF4-FFF2-40B4-BE49-F238E27FC236}">
                <a16:creationId xmlns:a16="http://schemas.microsoft.com/office/drawing/2014/main" id="{D4510DBD-A7F7-9110-4572-189ED5B4775D}"/>
              </a:ext>
            </a:extLst>
          </p:cNvPr>
          <p:cNvSpPr>
            <a:spLocks noGrp="1"/>
          </p:cNvSpPr>
          <p:nvPr>
            <p:ph type="ftr" sz="quarter" idx="11"/>
          </p:nvPr>
        </p:nvSpPr>
        <p:spPr/>
        <p:txBody>
          <a:bodyPr/>
          <a:lstStyle/>
          <a:p>
            <a:endParaRPr lang="en-VI" dirty="0"/>
          </a:p>
        </p:txBody>
      </p:sp>
      <p:sp>
        <p:nvSpPr>
          <p:cNvPr id="6" name="Slide Number Placeholder 5">
            <a:extLst>
              <a:ext uri="{FF2B5EF4-FFF2-40B4-BE49-F238E27FC236}">
                <a16:creationId xmlns:a16="http://schemas.microsoft.com/office/drawing/2014/main" id="{FD69801C-369C-F3BC-EF99-DBE08D67B915}"/>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283691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AA1F-2118-3E60-66AE-DB31E488E7B1}"/>
              </a:ext>
            </a:extLst>
          </p:cNvPr>
          <p:cNvSpPr>
            <a:spLocks noGrp="1"/>
          </p:cNvSpPr>
          <p:nvPr>
            <p:ph type="title"/>
          </p:nvPr>
        </p:nvSpPr>
        <p:spPr/>
        <p:txBody>
          <a:bodyPr/>
          <a:lstStyle/>
          <a:p>
            <a:r>
              <a:rPr lang="en-US"/>
              <a:t>Click to edit Master title style</a:t>
            </a:r>
            <a:endParaRPr lang="en-VI"/>
          </a:p>
        </p:txBody>
      </p:sp>
      <p:sp>
        <p:nvSpPr>
          <p:cNvPr id="3" name="Content Placeholder 2">
            <a:extLst>
              <a:ext uri="{FF2B5EF4-FFF2-40B4-BE49-F238E27FC236}">
                <a16:creationId xmlns:a16="http://schemas.microsoft.com/office/drawing/2014/main" id="{0B9F57CF-967F-BFD9-B812-2700D20EFB53}"/>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Content Placeholder 3">
            <a:extLst>
              <a:ext uri="{FF2B5EF4-FFF2-40B4-BE49-F238E27FC236}">
                <a16:creationId xmlns:a16="http://schemas.microsoft.com/office/drawing/2014/main" id="{54EF5DD2-0B72-3871-3F7F-0719AD9605C3}"/>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5" name="Date Placeholder 4">
            <a:extLst>
              <a:ext uri="{FF2B5EF4-FFF2-40B4-BE49-F238E27FC236}">
                <a16:creationId xmlns:a16="http://schemas.microsoft.com/office/drawing/2014/main" id="{DEE412B9-C935-B7ED-081D-91F2F35240DA}"/>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6" name="Footer Placeholder 5">
            <a:extLst>
              <a:ext uri="{FF2B5EF4-FFF2-40B4-BE49-F238E27FC236}">
                <a16:creationId xmlns:a16="http://schemas.microsoft.com/office/drawing/2014/main" id="{912B50D5-4B76-0110-BDFA-F6E058624DF7}"/>
              </a:ext>
            </a:extLst>
          </p:cNvPr>
          <p:cNvSpPr>
            <a:spLocks noGrp="1"/>
          </p:cNvSpPr>
          <p:nvPr>
            <p:ph type="ftr" sz="quarter" idx="11"/>
          </p:nvPr>
        </p:nvSpPr>
        <p:spPr/>
        <p:txBody>
          <a:bodyPr/>
          <a:lstStyle/>
          <a:p>
            <a:endParaRPr lang="en-VI" dirty="0"/>
          </a:p>
        </p:txBody>
      </p:sp>
      <p:sp>
        <p:nvSpPr>
          <p:cNvPr id="7" name="Slide Number Placeholder 6">
            <a:extLst>
              <a:ext uri="{FF2B5EF4-FFF2-40B4-BE49-F238E27FC236}">
                <a16:creationId xmlns:a16="http://schemas.microsoft.com/office/drawing/2014/main" id="{31BF0B1F-602F-9986-8E40-B66A59890BAA}"/>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99129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9499-1FBF-EAED-2CE1-AFA94AA14EAF}"/>
              </a:ext>
            </a:extLst>
          </p:cNvPr>
          <p:cNvSpPr>
            <a:spLocks noGrp="1"/>
          </p:cNvSpPr>
          <p:nvPr>
            <p:ph type="title"/>
          </p:nvPr>
        </p:nvSpPr>
        <p:spPr>
          <a:xfrm>
            <a:off x="839789" y="365125"/>
            <a:ext cx="10515600" cy="1325563"/>
          </a:xfrm>
        </p:spPr>
        <p:txBody>
          <a:bodyPr/>
          <a:lstStyle/>
          <a:p>
            <a:r>
              <a:rPr lang="en-US"/>
              <a:t>Click to edit Master title style</a:t>
            </a:r>
            <a:endParaRPr lang="en-VI"/>
          </a:p>
        </p:txBody>
      </p:sp>
      <p:sp>
        <p:nvSpPr>
          <p:cNvPr id="3" name="Text Placeholder 2">
            <a:extLst>
              <a:ext uri="{FF2B5EF4-FFF2-40B4-BE49-F238E27FC236}">
                <a16:creationId xmlns:a16="http://schemas.microsoft.com/office/drawing/2014/main" id="{C3F44F89-966E-C7B7-80B4-D51C17EBF9CF}"/>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96E4C-B323-5401-8DBD-6DD4C2557C96}"/>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5" name="Text Placeholder 4">
            <a:extLst>
              <a:ext uri="{FF2B5EF4-FFF2-40B4-BE49-F238E27FC236}">
                <a16:creationId xmlns:a16="http://schemas.microsoft.com/office/drawing/2014/main" id="{FA7E1A52-1458-92A0-D971-393A29AB6C0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A94FCE-E6A6-68D9-7512-3A7D2134DE5C}"/>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7" name="Date Placeholder 6">
            <a:extLst>
              <a:ext uri="{FF2B5EF4-FFF2-40B4-BE49-F238E27FC236}">
                <a16:creationId xmlns:a16="http://schemas.microsoft.com/office/drawing/2014/main" id="{9A9EA5FE-0899-BE53-48D2-A149135F11BA}"/>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8" name="Footer Placeholder 7">
            <a:extLst>
              <a:ext uri="{FF2B5EF4-FFF2-40B4-BE49-F238E27FC236}">
                <a16:creationId xmlns:a16="http://schemas.microsoft.com/office/drawing/2014/main" id="{ECF75223-446F-E497-3C2A-EFBC04466B73}"/>
              </a:ext>
            </a:extLst>
          </p:cNvPr>
          <p:cNvSpPr>
            <a:spLocks noGrp="1"/>
          </p:cNvSpPr>
          <p:nvPr>
            <p:ph type="ftr" sz="quarter" idx="11"/>
          </p:nvPr>
        </p:nvSpPr>
        <p:spPr/>
        <p:txBody>
          <a:bodyPr/>
          <a:lstStyle/>
          <a:p>
            <a:endParaRPr lang="en-VI" dirty="0"/>
          </a:p>
        </p:txBody>
      </p:sp>
      <p:sp>
        <p:nvSpPr>
          <p:cNvPr id="9" name="Slide Number Placeholder 8">
            <a:extLst>
              <a:ext uri="{FF2B5EF4-FFF2-40B4-BE49-F238E27FC236}">
                <a16:creationId xmlns:a16="http://schemas.microsoft.com/office/drawing/2014/main" id="{181C86D0-E341-A747-B7FE-3CC41555E6C0}"/>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195301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2C31-510F-D124-1989-3AB4609AF64D}"/>
              </a:ext>
            </a:extLst>
          </p:cNvPr>
          <p:cNvSpPr>
            <a:spLocks noGrp="1"/>
          </p:cNvSpPr>
          <p:nvPr>
            <p:ph type="title"/>
          </p:nvPr>
        </p:nvSpPr>
        <p:spPr/>
        <p:txBody>
          <a:bodyPr/>
          <a:lstStyle/>
          <a:p>
            <a:r>
              <a:rPr lang="en-US"/>
              <a:t>Click to edit Master title style</a:t>
            </a:r>
            <a:endParaRPr lang="en-VI"/>
          </a:p>
        </p:txBody>
      </p:sp>
      <p:sp>
        <p:nvSpPr>
          <p:cNvPr id="3" name="Date Placeholder 2">
            <a:extLst>
              <a:ext uri="{FF2B5EF4-FFF2-40B4-BE49-F238E27FC236}">
                <a16:creationId xmlns:a16="http://schemas.microsoft.com/office/drawing/2014/main" id="{B1006DC1-0D59-C011-8AEC-1253E275AE67}"/>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4" name="Footer Placeholder 3">
            <a:extLst>
              <a:ext uri="{FF2B5EF4-FFF2-40B4-BE49-F238E27FC236}">
                <a16:creationId xmlns:a16="http://schemas.microsoft.com/office/drawing/2014/main" id="{A6397191-EE4C-AC3A-095E-4DDA9E4F0C4F}"/>
              </a:ext>
            </a:extLst>
          </p:cNvPr>
          <p:cNvSpPr>
            <a:spLocks noGrp="1"/>
          </p:cNvSpPr>
          <p:nvPr>
            <p:ph type="ftr" sz="quarter" idx="11"/>
          </p:nvPr>
        </p:nvSpPr>
        <p:spPr/>
        <p:txBody>
          <a:bodyPr/>
          <a:lstStyle/>
          <a:p>
            <a:endParaRPr lang="en-VI" dirty="0"/>
          </a:p>
        </p:txBody>
      </p:sp>
      <p:sp>
        <p:nvSpPr>
          <p:cNvPr id="5" name="Slide Number Placeholder 4">
            <a:extLst>
              <a:ext uri="{FF2B5EF4-FFF2-40B4-BE49-F238E27FC236}">
                <a16:creationId xmlns:a16="http://schemas.microsoft.com/office/drawing/2014/main" id="{02C3B674-86D2-97F4-E897-5FBFE55DE9EA}"/>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208608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72A2C-2C12-67A1-3FFA-532F062D21A6}"/>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3" name="Footer Placeholder 2">
            <a:extLst>
              <a:ext uri="{FF2B5EF4-FFF2-40B4-BE49-F238E27FC236}">
                <a16:creationId xmlns:a16="http://schemas.microsoft.com/office/drawing/2014/main" id="{C57DF929-6F58-8205-D550-E7F25D4C8C4C}"/>
              </a:ext>
            </a:extLst>
          </p:cNvPr>
          <p:cNvSpPr>
            <a:spLocks noGrp="1"/>
          </p:cNvSpPr>
          <p:nvPr>
            <p:ph type="ftr" sz="quarter" idx="11"/>
          </p:nvPr>
        </p:nvSpPr>
        <p:spPr/>
        <p:txBody>
          <a:bodyPr/>
          <a:lstStyle/>
          <a:p>
            <a:endParaRPr lang="en-VI" dirty="0"/>
          </a:p>
        </p:txBody>
      </p:sp>
      <p:sp>
        <p:nvSpPr>
          <p:cNvPr id="4" name="Slide Number Placeholder 3">
            <a:extLst>
              <a:ext uri="{FF2B5EF4-FFF2-40B4-BE49-F238E27FC236}">
                <a16:creationId xmlns:a16="http://schemas.microsoft.com/office/drawing/2014/main" id="{BE28E8C1-E74D-FA00-61DE-B93769114F45}"/>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285096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8780-FB62-8A5C-9BB8-87457B99C358}"/>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VI"/>
          </a:p>
        </p:txBody>
      </p:sp>
      <p:sp>
        <p:nvSpPr>
          <p:cNvPr id="3" name="Content Placeholder 2">
            <a:extLst>
              <a:ext uri="{FF2B5EF4-FFF2-40B4-BE49-F238E27FC236}">
                <a16:creationId xmlns:a16="http://schemas.microsoft.com/office/drawing/2014/main" id="{D9B42346-5348-CCF5-038B-14EC840710DD}"/>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Text Placeholder 3">
            <a:extLst>
              <a:ext uri="{FF2B5EF4-FFF2-40B4-BE49-F238E27FC236}">
                <a16:creationId xmlns:a16="http://schemas.microsoft.com/office/drawing/2014/main" id="{4FAB8328-AF51-5A92-5671-2CA5DB416CB3}"/>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D5AF7AB8-5014-6624-8B01-711DEEFAFC56}"/>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6" name="Footer Placeholder 5">
            <a:extLst>
              <a:ext uri="{FF2B5EF4-FFF2-40B4-BE49-F238E27FC236}">
                <a16:creationId xmlns:a16="http://schemas.microsoft.com/office/drawing/2014/main" id="{69DC24BC-934A-98DC-EE53-8042974C54DC}"/>
              </a:ext>
            </a:extLst>
          </p:cNvPr>
          <p:cNvSpPr>
            <a:spLocks noGrp="1"/>
          </p:cNvSpPr>
          <p:nvPr>
            <p:ph type="ftr" sz="quarter" idx="11"/>
          </p:nvPr>
        </p:nvSpPr>
        <p:spPr/>
        <p:txBody>
          <a:bodyPr/>
          <a:lstStyle/>
          <a:p>
            <a:endParaRPr lang="en-VI" dirty="0"/>
          </a:p>
        </p:txBody>
      </p:sp>
      <p:sp>
        <p:nvSpPr>
          <p:cNvPr id="7" name="Slide Number Placeholder 6">
            <a:extLst>
              <a:ext uri="{FF2B5EF4-FFF2-40B4-BE49-F238E27FC236}">
                <a16:creationId xmlns:a16="http://schemas.microsoft.com/office/drawing/2014/main" id="{676F4D4F-F91E-C591-32AF-23E41F7A4B6D}"/>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407472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DCC4-EAE3-84F2-3001-8F98F8B3092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VI"/>
          </a:p>
        </p:txBody>
      </p:sp>
      <p:sp>
        <p:nvSpPr>
          <p:cNvPr id="3" name="Picture Placeholder 2">
            <a:extLst>
              <a:ext uri="{FF2B5EF4-FFF2-40B4-BE49-F238E27FC236}">
                <a16:creationId xmlns:a16="http://schemas.microsoft.com/office/drawing/2014/main" id="{1CB36B49-6F7F-F56C-054A-A1B6511D3850}"/>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VI" dirty="0"/>
          </a:p>
        </p:txBody>
      </p:sp>
      <p:sp>
        <p:nvSpPr>
          <p:cNvPr id="4" name="Text Placeholder 3">
            <a:extLst>
              <a:ext uri="{FF2B5EF4-FFF2-40B4-BE49-F238E27FC236}">
                <a16:creationId xmlns:a16="http://schemas.microsoft.com/office/drawing/2014/main" id="{08BD38D0-48B9-32A5-F5C5-8AF327ACAB4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C4603F19-435F-8DC7-B99A-2E13EA18AAD4}"/>
              </a:ext>
            </a:extLst>
          </p:cNvPr>
          <p:cNvSpPr>
            <a:spLocks noGrp="1"/>
          </p:cNvSpPr>
          <p:nvPr>
            <p:ph type="dt" sz="half" idx="10"/>
          </p:nvPr>
        </p:nvSpPr>
        <p:spPr/>
        <p:txBody>
          <a:bodyPr/>
          <a:lstStyle/>
          <a:p>
            <a:fld id="{D1659459-5BEB-457D-A956-17AEAF174B69}" type="datetimeFigureOut">
              <a:rPr lang="en-VI" smtClean="0"/>
              <a:t>8/1/2023</a:t>
            </a:fld>
            <a:endParaRPr lang="en-VI" dirty="0"/>
          </a:p>
        </p:txBody>
      </p:sp>
      <p:sp>
        <p:nvSpPr>
          <p:cNvPr id="6" name="Footer Placeholder 5">
            <a:extLst>
              <a:ext uri="{FF2B5EF4-FFF2-40B4-BE49-F238E27FC236}">
                <a16:creationId xmlns:a16="http://schemas.microsoft.com/office/drawing/2014/main" id="{8B0D649A-E718-E7AA-471B-DCA4156019B4}"/>
              </a:ext>
            </a:extLst>
          </p:cNvPr>
          <p:cNvSpPr>
            <a:spLocks noGrp="1"/>
          </p:cNvSpPr>
          <p:nvPr>
            <p:ph type="ftr" sz="quarter" idx="11"/>
          </p:nvPr>
        </p:nvSpPr>
        <p:spPr/>
        <p:txBody>
          <a:bodyPr/>
          <a:lstStyle/>
          <a:p>
            <a:endParaRPr lang="en-VI" dirty="0"/>
          </a:p>
        </p:txBody>
      </p:sp>
      <p:sp>
        <p:nvSpPr>
          <p:cNvPr id="7" name="Slide Number Placeholder 6">
            <a:extLst>
              <a:ext uri="{FF2B5EF4-FFF2-40B4-BE49-F238E27FC236}">
                <a16:creationId xmlns:a16="http://schemas.microsoft.com/office/drawing/2014/main" id="{4390CB30-A326-6193-453C-2EA7C40F9D16}"/>
              </a:ext>
            </a:extLst>
          </p:cNvPr>
          <p:cNvSpPr>
            <a:spLocks noGrp="1"/>
          </p:cNvSpPr>
          <p:nvPr>
            <p:ph type="sldNum" sz="quarter" idx="12"/>
          </p:nvPr>
        </p:nvSpPr>
        <p:spPr/>
        <p:txBody>
          <a:bodyPr/>
          <a:lstStyle/>
          <a:p>
            <a:fld id="{AACDBBCC-50FA-4F49-A57A-097C6B70FF8E}" type="slidenum">
              <a:rPr lang="en-VI" smtClean="0"/>
              <a:t>‹#›</a:t>
            </a:fld>
            <a:endParaRPr lang="en-VI" dirty="0"/>
          </a:p>
        </p:txBody>
      </p:sp>
    </p:spTree>
    <p:extLst>
      <p:ext uri="{BB962C8B-B14F-4D97-AF65-F5344CB8AC3E}">
        <p14:creationId xmlns:p14="http://schemas.microsoft.com/office/powerpoint/2010/main" val="164881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A9865-5144-8D56-BBC8-6EAC81935DA9}"/>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VI"/>
          </a:p>
        </p:txBody>
      </p:sp>
      <p:sp>
        <p:nvSpPr>
          <p:cNvPr id="3" name="Text Placeholder 2">
            <a:extLst>
              <a:ext uri="{FF2B5EF4-FFF2-40B4-BE49-F238E27FC236}">
                <a16:creationId xmlns:a16="http://schemas.microsoft.com/office/drawing/2014/main" id="{47D77722-B6C5-AE85-6F21-6839CDDBD93C}"/>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4" name="Date Placeholder 3">
            <a:extLst>
              <a:ext uri="{FF2B5EF4-FFF2-40B4-BE49-F238E27FC236}">
                <a16:creationId xmlns:a16="http://schemas.microsoft.com/office/drawing/2014/main" id="{D93F6EBE-63E9-B46B-FD8D-8D0668B4F73E}"/>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59459-5BEB-457D-A956-17AEAF174B69}" type="datetimeFigureOut">
              <a:rPr lang="en-VI" smtClean="0"/>
              <a:t>8/1/2023</a:t>
            </a:fld>
            <a:endParaRPr lang="en-VI" dirty="0"/>
          </a:p>
        </p:txBody>
      </p:sp>
      <p:sp>
        <p:nvSpPr>
          <p:cNvPr id="5" name="Footer Placeholder 4">
            <a:extLst>
              <a:ext uri="{FF2B5EF4-FFF2-40B4-BE49-F238E27FC236}">
                <a16:creationId xmlns:a16="http://schemas.microsoft.com/office/drawing/2014/main" id="{22C2B6D4-51D3-625B-47A8-7129B2A8819F}"/>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I" dirty="0"/>
          </a:p>
        </p:txBody>
      </p:sp>
      <p:sp>
        <p:nvSpPr>
          <p:cNvPr id="6" name="Slide Number Placeholder 5">
            <a:extLst>
              <a:ext uri="{FF2B5EF4-FFF2-40B4-BE49-F238E27FC236}">
                <a16:creationId xmlns:a16="http://schemas.microsoft.com/office/drawing/2014/main" id="{6623871F-19AA-AEAD-372A-205BFB6DAC71}"/>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DBBCC-50FA-4F49-A57A-097C6B70FF8E}" type="slidenum">
              <a:rPr lang="en-VI" smtClean="0"/>
              <a:t>‹#›</a:t>
            </a:fld>
            <a:endParaRPr lang="en-VI" dirty="0"/>
          </a:p>
        </p:txBody>
      </p:sp>
    </p:spTree>
    <p:extLst>
      <p:ext uri="{BB962C8B-B14F-4D97-AF65-F5344CB8AC3E}">
        <p14:creationId xmlns:p14="http://schemas.microsoft.com/office/powerpoint/2010/main" val="21701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VI"/>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ind turbines in field">
            <a:extLst>
              <a:ext uri="{FF2B5EF4-FFF2-40B4-BE49-F238E27FC236}">
                <a16:creationId xmlns:a16="http://schemas.microsoft.com/office/drawing/2014/main" id="{F82E0787-C4EE-835C-1AD0-07C158CA9D1C}"/>
              </a:ext>
            </a:extLst>
          </p:cNvPr>
          <p:cNvPicPr>
            <a:picLocks noChangeAspect="1"/>
          </p:cNvPicPr>
          <p:nvPr/>
        </p:nvPicPr>
        <p:blipFill>
          <a:blip r:embed="rId2">
            <a:alphaModFix amt="61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glow>
              <a:schemeClr val="bg1"/>
            </a:glow>
            <a:softEdge rad="25400"/>
          </a:effectLst>
          <a:scene3d>
            <a:camera prst="orthographicFront"/>
            <a:lightRig rig="threePt" dir="t"/>
          </a:scene3d>
          <a:sp3d contourW="12700">
            <a:contourClr>
              <a:schemeClr val="bg2"/>
            </a:contourClr>
          </a:sp3d>
        </p:spPr>
      </p:pic>
      <p:grpSp>
        <p:nvGrpSpPr>
          <p:cNvPr id="3" name="Group 2">
            <a:extLst>
              <a:ext uri="{FF2B5EF4-FFF2-40B4-BE49-F238E27FC236}">
                <a16:creationId xmlns:a16="http://schemas.microsoft.com/office/drawing/2014/main" id="{39253FC5-C852-B6D2-7C29-9FFCD6D9F54B}"/>
              </a:ext>
            </a:extLst>
          </p:cNvPr>
          <p:cNvGrpSpPr/>
          <p:nvPr/>
        </p:nvGrpSpPr>
        <p:grpSpPr>
          <a:xfrm>
            <a:off x="0" y="1635443"/>
            <a:ext cx="12192000" cy="3592429"/>
            <a:chOff x="0" y="1634192"/>
            <a:chExt cx="9917723" cy="3589615"/>
          </a:xfrm>
        </p:grpSpPr>
        <p:grpSp>
          <p:nvGrpSpPr>
            <p:cNvPr id="4" name="Group 3">
              <a:extLst>
                <a:ext uri="{FF2B5EF4-FFF2-40B4-BE49-F238E27FC236}">
                  <a16:creationId xmlns:a16="http://schemas.microsoft.com/office/drawing/2014/main" id="{28F8BDB9-402D-0E50-AF42-DFAA3BCE76C8}"/>
                </a:ext>
              </a:extLst>
            </p:cNvPr>
            <p:cNvGrpSpPr/>
            <p:nvPr/>
          </p:nvGrpSpPr>
          <p:grpSpPr>
            <a:xfrm>
              <a:off x="0" y="1634192"/>
              <a:ext cx="9917723" cy="3589615"/>
              <a:chOff x="0" y="1643567"/>
              <a:chExt cx="9917723" cy="3209787"/>
            </a:xfrm>
          </p:grpSpPr>
          <p:sp>
            <p:nvSpPr>
              <p:cNvPr id="7" name="Rectangle 7">
                <a:extLst>
                  <a:ext uri="{FF2B5EF4-FFF2-40B4-BE49-F238E27FC236}">
                    <a16:creationId xmlns:a16="http://schemas.microsoft.com/office/drawing/2014/main" id="{454F9892-8A11-170C-5C35-C5FE5BE90BEF}"/>
                  </a:ext>
                </a:extLst>
              </p:cNvPr>
              <p:cNvSpPr/>
              <p:nvPr/>
            </p:nvSpPr>
            <p:spPr>
              <a:xfrm>
                <a:off x="152400" y="1643567"/>
                <a:ext cx="9765323" cy="3207434"/>
              </a:xfrm>
              <a:custGeom>
                <a:avLst/>
                <a:gdLst>
                  <a:gd name="connsiteX0" fmla="*/ 0 w 8553157"/>
                  <a:gd name="connsiteY0" fmla="*/ 0 h 3207434"/>
                  <a:gd name="connsiteX1" fmla="*/ 8553157 w 8553157"/>
                  <a:gd name="connsiteY1" fmla="*/ 0 h 3207434"/>
                  <a:gd name="connsiteX2" fmla="*/ 8553157 w 8553157"/>
                  <a:gd name="connsiteY2" fmla="*/ 3207434 h 3207434"/>
                  <a:gd name="connsiteX3" fmla="*/ 0 w 8553157"/>
                  <a:gd name="connsiteY3" fmla="*/ 3207434 h 3207434"/>
                  <a:gd name="connsiteX4" fmla="*/ 0 w 8553157"/>
                  <a:gd name="connsiteY4" fmla="*/ 0 h 3207434"/>
                  <a:gd name="connsiteX0" fmla="*/ 0 w 9242473"/>
                  <a:gd name="connsiteY0" fmla="*/ 0 h 3207434"/>
                  <a:gd name="connsiteX1" fmla="*/ 8553157 w 9242473"/>
                  <a:gd name="connsiteY1" fmla="*/ 0 h 3207434"/>
                  <a:gd name="connsiteX2" fmla="*/ 9242473 w 9242473"/>
                  <a:gd name="connsiteY2" fmla="*/ 3207434 h 3207434"/>
                  <a:gd name="connsiteX3" fmla="*/ 0 w 9242473"/>
                  <a:gd name="connsiteY3" fmla="*/ 3207434 h 3207434"/>
                  <a:gd name="connsiteX4" fmla="*/ 0 w 9242473"/>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2473" h="3207434">
                    <a:moveTo>
                      <a:pt x="0" y="0"/>
                    </a:moveTo>
                    <a:lnTo>
                      <a:pt x="8553157" y="0"/>
                    </a:lnTo>
                    <a:lnTo>
                      <a:pt x="9242473" y="3207434"/>
                    </a:lnTo>
                    <a:lnTo>
                      <a:pt x="0" y="3207434"/>
                    </a:lnTo>
                    <a:lnTo>
                      <a:pt x="0" y="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8" name="Rectangle 7">
                <a:extLst>
                  <a:ext uri="{FF2B5EF4-FFF2-40B4-BE49-F238E27FC236}">
                    <a16:creationId xmlns:a16="http://schemas.microsoft.com/office/drawing/2014/main" id="{2CC7B673-0B5E-D2E7-A085-FB25DEA9AA5A}"/>
                  </a:ext>
                </a:extLst>
              </p:cNvPr>
              <p:cNvSpPr/>
              <p:nvPr/>
            </p:nvSpPr>
            <p:spPr>
              <a:xfrm>
                <a:off x="0" y="1645915"/>
                <a:ext cx="9636370" cy="3207434"/>
              </a:xfrm>
              <a:custGeom>
                <a:avLst/>
                <a:gdLst>
                  <a:gd name="connsiteX0" fmla="*/ 0 w 8553157"/>
                  <a:gd name="connsiteY0" fmla="*/ 0 h 3207434"/>
                  <a:gd name="connsiteX1" fmla="*/ 8553157 w 8553157"/>
                  <a:gd name="connsiteY1" fmla="*/ 0 h 3207434"/>
                  <a:gd name="connsiteX2" fmla="*/ 8553157 w 8553157"/>
                  <a:gd name="connsiteY2" fmla="*/ 3207434 h 3207434"/>
                  <a:gd name="connsiteX3" fmla="*/ 0 w 8553157"/>
                  <a:gd name="connsiteY3" fmla="*/ 3207434 h 3207434"/>
                  <a:gd name="connsiteX4" fmla="*/ 0 w 8553157"/>
                  <a:gd name="connsiteY4" fmla="*/ 0 h 3207434"/>
                  <a:gd name="connsiteX0" fmla="*/ 0 w 9242473"/>
                  <a:gd name="connsiteY0" fmla="*/ 0 h 3207434"/>
                  <a:gd name="connsiteX1" fmla="*/ 8553157 w 9242473"/>
                  <a:gd name="connsiteY1" fmla="*/ 0 h 3207434"/>
                  <a:gd name="connsiteX2" fmla="*/ 9242473 w 9242473"/>
                  <a:gd name="connsiteY2" fmla="*/ 3207434 h 3207434"/>
                  <a:gd name="connsiteX3" fmla="*/ 0 w 9242473"/>
                  <a:gd name="connsiteY3" fmla="*/ 3207434 h 3207434"/>
                  <a:gd name="connsiteX4" fmla="*/ 0 w 9242473"/>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2473" h="3207434">
                    <a:moveTo>
                      <a:pt x="0" y="0"/>
                    </a:moveTo>
                    <a:lnTo>
                      <a:pt x="8553157" y="0"/>
                    </a:lnTo>
                    <a:lnTo>
                      <a:pt x="9242473" y="3207434"/>
                    </a:lnTo>
                    <a:lnTo>
                      <a:pt x="0" y="3207434"/>
                    </a:lnTo>
                    <a:lnTo>
                      <a:pt x="0" y="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sp>
            <p:nvSpPr>
              <p:cNvPr id="9" name="Rectangle 7">
                <a:extLst>
                  <a:ext uri="{FF2B5EF4-FFF2-40B4-BE49-F238E27FC236}">
                    <a16:creationId xmlns:a16="http://schemas.microsoft.com/office/drawing/2014/main" id="{91EA245E-B948-13EB-55A5-D03C79DBEE98}"/>
                  </a:ext>
                </a:extLst>
              </p:cNvPr>
              <p:cNvSpPr/>
              <p:nvPr/>
            </p:nvSpPr>
            <p:spPr>
              <a:xfrm>
                <a:off x="0" y="1645920"/>
                <a:ext cx="9242473" cy="3207434"/>
              </a:xfrm>
              <a:custGeom>
                <a:avLst/>
                <a:gdLst>
                  <a:gd name="connsiteX0" fmla="*/ 0 w 8553157"/>
                  <a:gd name="connsiteY0" fmla="*/ 0 h 3207434"/>
                  <a:gd name="connsiteX1" fmla="*/ 8553157 w 8553157"/>
                  <a:gd name="connsiteY1" fmla="*/ 0 h 3207434"/>
                  <a:gd name="connsiteX2" fmla="*/ 8553157 w 8553157"/>
                  <a:gd name="connsiteY2" fmla="*/ 3207434 h 3207434"/>
                  <a:gd name="connsiteX3" fmla="*/ 0 w 8553157"/>
                  <a:gd name="connsiteY3" fmla="*/ 3207434 h 3207434"/>
                  <a:gd name="connsiteX4" fmla="*/ 0 w 8553157"/>
                  <a:gd name="connsiteY4" fmla="*/ 0 h 3207434"/>
                  <a:gd name="connsiteX0" fmla="*/ 0 w 9242473"/>
                  <a:gd name="connsiteY0" fmla="*/ 0 h 3207434"/>
                  <a:gd name="connsiteX1" fmla="*/ 8553157 w 9242473"/>
                  <a:gd name="connsiteY1" fmla="*/ 0 h 3207434"/>
                  <a:gd name="connsiteX2" fmla="*/ 9242473 w 9242473"/>
                  <a:gd name="connsiteY2" fmla="*/ 3207434 h 3207434"/>
                  <a:gd name="connsiteX3" fmla="*/ 0 w 9242473"/>
                  <a:gd name="connsiteY3" fmla="*/ 3207434 h 3207434"/>
                  <a:gd name="connsiteX4" fmla="*/ 0 w 9242473"/>
                  <a:gd name="connsiteY4" fmla="*/ 0 h 320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2473" h="3207434">
                    <a:moveTo>
                      <a:pt x="0" y="0"/>
                    </a:moveTo>
                    <a:lnTo>
                      <a:pt x="8553157" y="0"/>
                    </a:lnTo>
                    <a:lnTo>
                      <a:pt x="9242473" y="3207434"/>
                    </a:lnTo>
                    <a:lnTo>
                      <a:pt x="0" y="320743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dirty="0"/>
              </a:p>
            </p:txBody>
          </p:sp>
        </p:grpSp>
        <p:pic>
          <p:nvPicPr>
            <p:cNvPr id="5" name="Picture 4">
              <a:extLst>
                <a:ext uri="{FF2B5EF4-FFF2-40B4-BE49-F238E27FC236}">
                  <a16:creationId xmlns:a16="http://schemas.microsoft.com/office/drawing/2014/main" id="{AA956560-4487-9527-3AC3-159633A8C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4192"/>
              <a:ext cx="3481484" cy="3586984"/>
            </a:xfrm>
            <a:prstGeom prst="rect">
              <a:avLst/>
            </a:prstGeom>
            <a:ln>
              <a:noFill/>
            </a:ln>
          </p:spPr>
        </p:pic>
        <p:sp>
          <p:nvSpPr>
            <p:cNvPr id="6" name="TextBox 5">
              <a:extLst>
                <a:ext uri="{FF2B5EF4-FFF2-40B4-BE49-F238E27FC236}">
                  <a16:creationId xmlns:a16="http://schemas.microsoft.com/office/drawing/2014/main" id="{A1F846F3-CDB7-771E-97DF-348593BE3238}"/>
                </a:ext>
              </a:extLst>
            </p:cNvPr>
            <p:cNvSpPr txBox="1"/>
            <p:nvPr/>
          </p:nvSpPr>
          <p:spPr>
            <a:xfrm>
              <a:off x="3338714" y="3059668"/>
              <a:ext cx="5658414" cy="707332"/>
            </a:xfrm>
            <a:prstGeom prst="rect">
              <a:avLst/>
            </a:prstGeom>
            <a:noFill/>
          </p:spPr>
          <p:txBody>
            <a:bodyPr wrap="square" rtlCol="0">
              <a:spAutoFit/>
            </a:bodyPr>
            <a:lstStyle/>
            <a:p>
              <a:pPr algn="ctr"/>
              <a:endParaRPr lang="en-VI" sz="4000" dirty="0">
                <a:solidFill>
                  <a:schemeClr val="bg1"/>
                </a:solidFill>
              </a:endParaRPr>
            </a:p>
          </p:txBody>
        </p:sp>
      </p:grpSp>
      <p:sp>
        <p:nvSpPr>
          <p:cNvPr id="10" name="Slide Number Placeholder 9">
            <a:extLst>
              <a:ext uri="{FF2B5EF4-FFF2-40B4-BE49-F238E27FC236}">
                <a16:creationId xmlns:a16="http://schemas.microsoft.com/office/drawing/2014/main" id="{DFBC142D-5B6E-A48F-7732-E5E5E3400EDC}"/>
              </a:ext>
            </a:extLst>
          </p:cNvPr>
          <p:cNvSpPr>
            <a:spLocks noGrp="1"/>
          </p:cNvSpPr>
          <p:nvPr>
            <p:ph type="sldNum" sz="quarter" idx="12"/>
          </p:nvPr>
        </p:nvSpPr>
        <p:spPr/>
        <p:txBody>
          <a:bodyPr/>
          <a:lstStyle/>
          <a:p>
            <a:fld id="{3035CA9A-7D6B-419B-88F6-2818A2625CE4}" type="slidenum">
              <a:rPr lang="en-US" smtClean="0"/>
              <a:t>1</a:t>
            </a:fld>
            <a:endParaRPr lang="en-US" dirty="0"/>
          </a:p>
        </p:txBody>
      </p:sp>
      <p:sp>
        <p:nvSpPr>
          <p:cNvPr id="2" name="TextBox 1">
            <a:extLst>
              <a:ext uri="{FF2B5EF4-FFF2-40B4-BE49-F238E27FC236}">
                <a16:creationId xmlns:a16="http://schemas.microsoft.com/office/drawing/2014/main" id="{0549FC57-3891-5F5F-133E-9ADFD7B022CD}"/>
              </a:ext>
            </a:extLst>
          </p:cNvPr>
          <p:cNvSpPr txBox="1"/>
          <p:nvPr/>
        </p:nvSpPr>
        <p:spPr>
          <a:xfrm>
            <a:off x="4446480" y="4803116"/>
            <a:ext cx="3689778" cy="523220"/>
          </a:xfrm>
          <a:prstGeom prst="rect">
            <a:avLst/>
          </a:prstGeom>
          <a:noFill/>
        </p:spPr>
        <p:txBody>
          <a:bodyPr wrap="square" rtlCol="0">
            <a:spAutoFit/>
          </a:bodyPr>
          <a:lstStyle/>
          <a:p>
            <a:pPr algn="ctr"/>
            <a:r>
              <a:rPr lang="de-DE" sz="2800" dirty="0">
                <a:solidFill>
                  <a:schemeClr val="bg1"/>
                </a:solidFill>
                <a:latin typeface="Verdana" panose="020B0604030504040204" pitchFamily="34" charset="0"/>
                <a:ea typeface="Verdana" panose="020B0604030504040204" pitchFamily="34" charset="0"/>
              </a:rPr>
              <a:t>Continued.....</a:t>
            </a:r>
            <a:endParaRPr lang="en-VI" sz="2800" dirty="0">
              <a:solidFill>
                <a:schemeClr val="bg1"/>
              </a:solidFill>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D7CB43CF-1AB8-4267-F746-5AA9E007BEAA}"/>
              </a:ext>
            </a:extLst>
          </p:cNvPr>
          <p:cNvSpPr txBox="1"/>
          <p:nvPr/>
        </p:nvSpPr>
        <p:spPr>
          <a:xfrm>
            <a:off x="7714917" y="4850591"/>
            <a:ext cx="4131212" cy="369332"/>
          </a:xfrm>
          <a:prstGeom prst="rect">
            <a:avLst/>
          </a:prstGeom>
          <a:noFill/>
        </p:spPr>
        <p:txBody>
          <a:bodyPr wrap="square" rtlCol="0">
            <a:spAutoFit/>
          </a:bodyPr>
          <a:lstStyle/>
          <a:p>
            <a:pPr algn="ctr"/>
            <a:r>
              <a:rPr lang="de-DE" dirty="0">
                <a:solidFill>
                  <a:schemeClr val="bg1"/>
                </a:solidFill>
                <a:latin typeface="Verdana" panose="020B0604030504040204" pitchFamily="34" charset="0"/>
                <a:ea typeface="Verdana" panose="020B0604030504040204" pitchFamily="34" charset="0"/>
              </a:rPr>
              <a:t>01 August 2023</a:t>
            </a:r>
            <a:endParaRPr lang="en-VI" dirty="0">
              <a:solidFill>
                <a:schemeClr val="bg1"/>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AB980B98-FBF0-5BD0-5199-A6198F4B5461}"/>
              </a:ext>
            </a:extLst>
          </p:cNvPr>
          <p:cNvSpPr txBox="1"/>
          <p:nvPr/>
        </p:nvSpPr>
        <p:spPr>
          <a:xfrm>
            <a:off x="4230857" y="2342117"/>
            <a:ext cx="6702913" cy="1754326"/>
          </a:xfrm>
          <a:prstGeom prst="rect">
            <a:avLst/>
          </a:prstGeom>
          <a:noFill/>
        </p:spPr>
        <p:txBody>
          <a:bodyPr wrap="square" rtlCol="0">
            <a:spAutoFit/>
          </a:bodyPr>
          <a:lstStyle/>
          <a:p>
            <a:pPr algn="ctr"/>
            <a:endParaRPr lang="de-DE" sz="3600" dirty="0">
              <a:solidFill>
                <a:schemeClr val="bg1"/>
              </a:solidFill>
              <a:latin typeface="Verdana" panose="020B0604030504040204" pitchFamily="34" charset="0"/>
              <a:ea typeface="Verdana" panose="020B0604030504040204" pitchFamily="34" charset="0"/>
            </a:endParaRPr>
          </a:p>
          <a:p>
            <a:pPr algn="ctr"/>
            <a:r>
              <a:rPr lang="de-DE" sz="3600" dirty="0">
                <a:solidFill>
                  <a:schemeClr val="bg1"/>
                </a:solidFill>
                <a:latin typeface="Verdana" panose="020B0604030504040204" pitchFamily="34" charset="0"/>
                <a:ea typeface="Verdana" panose="020B0604030504040204" pitchFamily="34" charset="0"/>
              </a:rPr>
              <a:t>Global Energy </a:t>
            </a:r>
          </a:p>
          <a:p>
            <a:pPr algn="ctr"/>
            <a:r>
              <a:rPr lang="de-DE" sz="3600" dirty="0">
                <a:solidFill>
                  <a:schemeClr val="bg1"/>
                </a:solidFill>
                <a:latin typeface="Verdana" panose="020B0604030504040204" pitchFamily="34" charset="0"/>
                <a:ea typeface="Verdana" panose="020B0604030504040204" pitchFamily="34" charset="0"/>
              </a:rPr>
              <a:t>Business &amp; Technology</a:t>
            </a:r>
            <a:endParaRPr lang="en-VI" sz="36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8013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E2723E-54E1-9446-8B07-DAA690B8419E}"/>
              </a:ext>
            </a:extLst>
          </p:cNvPr>
          <p:cNvSpPr txBox="1"/>
          <p:nvPr/>
        </p:nvSpPr>
        <p:spPr>
          <a:xfrm>
            <a:off x="229849" y="0"/>
            <a:ext cx="11962151" cy="61716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1600" b="1" kern="1200" dirty="0">
                <a:solidFill>
                  <a:schemeClr val="tx2"/>
                </a:solidFill>
                <a:latin typeface="Arial Nova" panose="020B0504020202020204" pitchFamily="34" charset="0"/>
                <a:ea typeface="+mj-ea"/>
                <a:cs typeface="+mj-cs"/>
              </a:rPr>
              <a:t>Global supply gap with the NZE Scenario and geographic concentration by stage and technology based on expansion announcements, 2030</a:t>
            </a:r>
          </a:p>
        </p:txBody>
      </p:sp>
      <p:grpSp>
        <p:nvGrpSpPr>
          <p:cNvPr id="25" name="Group 24">
            <a:extLst>
              <a:ext uri="{FF2B5EF4-FFF2-40B4-BE49-F238E27FC236}">
                <a16:creationId xmlns:a16="http://schemas.microsoft.com/office/drawing/2014/main" id="{020C0375-503E-9155-75E5-24E46B5A42D7}"/>
              </a:ext>
            </a:extLst>
          </p:cNvPr>
          <p:cNvGrpSpPr/>
          <p:nvPr/>
        </p:nvGrpSpPr>
        <p:grpSpPr>
          <a:xfrm>
            <a:off x="-17215" y="644347"/>
            <a:ext cx="11499016" cy="6253990"/>
            <a:chOff x="-17215" y="644347"/>
            <a:chExt cx="11499016" cy="6253990"/>
          </a:xfrm>
        </p:grpSpPr>
        <p:sp>
          <p:nvSpPr>
            <p:cNvPr id="16" name="Isosceles Triangle 15">
              <a:extLst>
                <a:ext uri="{FF2B5EF4-FFF2-40B4-BE49-F238E27FC236}">
                  <a16:creationId xmlns:a16="http://schemas.microsoft.com/office/drawing/2014/main" id="{E3647E51-78C9-86DE-43F9-3AFCF1ED9E46}"/>
                </a:ext>
              </a:extLst>
            </p:cNvPr>
            <p:cNvSpPr/>
            <p:nvPr/>
          </p:nvSpPr>
          <p:spPr>
            <a:xfrm rot="5400000">
              <a:off x="2812839" y="3283768"/>
              <a:ext cx="5669215" cy="390374"/>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9" name="TextBox 8">
              <a:extLst>
                <a:ext uri="{FF2B5EF4-FFF2-40B4-BE49-F238E27FC236}">
                  <a16:creationId xmlns:a16="http://schemas.microsoft.com/office/drawing/2014/main" id="{EACE800F-0DA7-C81C-0FF8-E3EBD47064BF}"/>
                </a:ext>
              </a:extLst>
            </p:cNvPr>
            <p:cNvSpPr txBox="1"/>
            <p:nvPr/>
          </p:nvSpPr>
          <p:spPr>
            <a:xfrm>
              <a:off x="-17215" y="6313562"/>
              <a:ext cx="11499016" cy="584775"/>
            </a:xfrm>
            <a:prstGeom prst="rect">
              <a:avLst/>
            </a:prstGeom>
            <a:noFill/>
          </p:spPr>
          <p:txBody>
            <a:bodyPr wrap="square">
              <a:spAutoFit/>
            </a:bodyPr>
            <a:lstStyle/>
            <a:p>
              <a:r>
                <a:rPr lang="en-US" sz="800" dirty="0"/>
                <a:t>Notes: The gap is defined as the difference between required production in the NZE Scenario and projected production taking into account current production and announced expansion plans, expressed as a share of the former. The regions/countries included in this analysis are Africa, Other Asia Pacific, China, Europe, Eurasia, North America, Central and South America, and the Middle East. Gas-CCS H2 = natural gas-based hydrogen production with carbon capture and storage. Synthetic HC fuels = low-emission synthetic hydrocarbon fuels. Sources: IEA analysis based on company announcement. IEA (2021b); USGS (2022); S&amp;P Global (2022a); S&amp;P Global (2022b); S&amp;P Global (2022c); S&amp;P Global (2022d); EC (2020); Fraser et al. (2021); Infolink (2022); BNEF (2022); BNEF (2020). Also see the Annexes to this report.</a:t>
              </a:r>
              <a:endParaRPr lang="en-VI" sz="800" dirty="0"/>
            </a:p>
          </p:txBody>
        </p:sp>
      </p:grpSp>
      <p:sp>
        <p:nvSpPr>
          <p:cNvPr id="26" name="TextBox 25">
            <a:extLst>
              <a:ext uri="{FF2B5EF4-FFF2-40B4-BE49-F238E27FC236}">
                <a16:creationId xmlns:a16="http://schemas.microsoft.com/office/drawing/2014/main" id="{CF659F17-DD32-07B0-807B-1D6D5E8D67BB}"/>
              </a:ext>
            </a:extLst>
          </p:cNvPr>
          <p:cNvSpPr txBox="1"/>
          <p:nvPr/>
        </p:nvSpPr>
        <p:spPr>
          <a:xfrm>
            <a:off x="10165062" y="6051952"/>
            <a:ext cx="2780677" cy="261610"/>
          </a:xfrm>
          <a:prstGeom prst="rect">
            <a:avLst/>
          </a:prstGeom>
          <a:noFill/>
        </p:spPr>
        <p:txBody>
          <a:bodyPr wrap="square" rtlCol="0">
            <a:spAutoFit/>
          </a:bodyPr>
          <a:lstStyle/>
          <a:p>
            <a:pPr algn="ctr"/>
            <a:r>
              <a:rPr lang="de-DE" sz="1050" dirty="0">
                <a:solidFill>
                  <a:schemeClr val="bg1">
                    <a:lumMod val="50000"/>
                  </a:schemeClr>
                </a:solidFill>
              </a:rPr>
              <a:t>Source: IEA</a:t>
            </a:r>
          </a:p>
        </p:txBody>
      </p:sp>
      <p:pic>
        <p:nvPicPr>
          <p:cNvPr id="27" name="Picture 26">
            <a:extLst>
              <a:ext uri="{FF2B5EF4-FFF2-40B4-BE49-F238E27FC236}">
                <a16:creationId xmlns:a16="http://schemas.microsoft.com/office/drawing/2014/main" id="{B6D88F22-8809-9858-66CC-70307D716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947" y="891839"/>
            <a:ext cx="6044263" cy="5198066"/>
          </a:xfrm>
          <a:prstGeom prst="rect">
            <a:avLst/>
          </a:prstGeom>
        </p:spPr>
      </p:pic>
      <p:sp>
        <p:nvSpPr>
          <p:cNvPr id="28" name="TextBox 27">
            <a:extLst>
              <a:ext uri="{FF2B5EF4-FFF2-40B4-BE49-F238E27FC236}">
                <a16:creationId xmlns:a16="http://schemas.microsoft.com/office/drawing/2014/main" id="{970F9287-4F08-FF34-A4F0-C743E9C3FBAF}"/>
              </a:ext>
            </a:extLst>
          </p:cNvPr>
          <p:cNvSpPr txBox="1"/>
          <p:nvPr/>
        </p:nvSpPr>
        <p:spPr>
          <a:xfrm>
            <a:off x="570230" y="891918"/>
            <a:ext cx="4896717" cy="646331"/>
          </a:xfrm>
          <a:prstGeom prst="rect">
            <a:avLst/>
          </a:prstGeom>
          <a:noFill/>
        </p:spPr>
        <p:txBody>
          <a:bodyPr wrap="square">
            <a:spAutoFit/>
          </a:bodyPr>
          <a:lstStyle/>
          <a:p>
            <a:r>
              <a:rPr lang="en-US" dirty="0"/>
              <a:t>Getting to net zero is not possible without more innovation </a:t>
            </a:r>
            <a:endParaRPr lang="en-VI" dirty="0"/>
          </a:p>
        </p:txBody>
      </p:sp>
      <p:sp>
        <p:nvSpPr>
          <p:cNvPr id="29" name="TextBox 28">
            <a:extLst>
              <a:ext uri="{FF2B5EF4-FFF2-40B4-BE49-F238E27FC236}">
                <a16:creationId xmlns:a16="http://schemas.microsoft.com/office/drawing/2014/main" id="{1E5AFB9E-A109-292A-4619-0740DC96D3DF}"/>
              </a:ext>
            </a:extLst>
          </p:cNvPr>
          <p:cNvSpPr txBox="1"/>
          <p:nvPr/>
        </p:nvSpPr>
        <p:spPr>
          <a:xfrm>
            <a:off x="570230" y="3019398"/>
            <a:ext cx="4690939" cy="3139321"/>
          </a:xfrm>
          <a:prstGeom prst="rect">
            <a:avLst/>
          </a:prstGeom>
          <a:noFill/>
        </p:spPr>
        <p:txBody>
          <a:bodyPr wrap="square">
            <a:spAutoFit/>
          </a:bodyPr>
          <a:lstStyle/>
          <a:p>
            <a:r>
              <a:rPr lang="en-US" dirty="0"/>
              <a:t>The NZE Scenario requires a shortening of innovation cycles, which can be partially achieved by improving the commercial advantage of clean energy technologies. There are several promising projects seeking to address pressing innovation gaps in a broad range of technology areas, but they need to progress quickly to play a major role in the next three decades. Global co-operation and international knowledge transfer, as well as tracking progress,</a:t>
            </a:r>
            <a:endParaRPr lang="en-VI" dirty="0"/>
          </a:p>
        </p:txBody>
      </p:sp>
      <p:sp>
        <p:nvSpPr>
          <p:cNvPr id="30" name="Rectangle 29">
            <a:extLst>
              <a:ext uri="{FF2B5EF4-FFF2-40B4-BE49-F238E27FC236}">
                <a16:creationId xmlns:a16="http://schemas.microsoft.com/office/drawing/2014/main" id="{F0552A83-2D6D-452A-7BB9-073C440EA72F}"/>
              </a:ext>
            </a:extLst>
          </p:cNvPr>
          <p:cNvSpPr/>
          <p:nvPr/>
        </p:nvSpPr>
        <p:spPr>
          <a:xfrm>
            <a:off x="319790" y="732052"/>
            <a:ext cx="5132470" cy="548160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31" name="Rectangle 30">
            <a:extLst>
              <a:ext uri="{FF2B5EF4-FFF2-40B4-BE49-F238E27FC236}">
                <a16:creationId xmlns:a16="http://schemas.microsoft.com/office/drawing/2014/main" id="{AC5879CD-60B1-96BF-95E6-94969100FA2A}"/>
              </a:ext>
            </a:extLst>
          </p:cNvPr>
          <p:cNvSpPr/>
          <p:nvPr/>
        </p:nvSpPr>
        <p:spPr>
          <a:xfrm>
            <a:off x="345991" y="948872"/>
            <a:ext cx="239843" cy="2241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VI" dirty="0"/>
          </a:p>
        </p:txBody>
      </p:sp>
      <p:sp>
        <p:nvSpPr>
          <p:cNvPr id="32" name="Rectangle 31">
            <a:extLst>
              <a:ext uri="{FF2B5EF4-FFF2-40B4-BE49-F238E27FC236}">
                <a16:creationId xmlns:a16="http://schemas.microsoft.com/office/drawing/2014/main" id="{8637C141-6062-F05F-EB83-D0924D120D68}"/>
              </a:ext>
            </a:extLst>
          </p:cNvPr>
          <p:cNvSpPr/>
          <p:nvPr/>
        </p:nvSpPr>
        <p:spPr>
          <a:xfrm>
            <a:off x="330387" y="1729348"/>
            <a:ext cx="239843" cy="2241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VI" dirty="0"/>
          </a:p>
        </p:txBody>
      </p:sp>
      <p:sp>
        <p:nvSpPr>
          <p:cNvPr id="33" name="TextBox 32">
            <a:extLst>
              <a:ext uri="{FF2B5EF4-FFF2-40B4-BE49-F238E27FC236}">
                <a16:creationId xmlns:a16="http://schemas.microsoft.com/office/drawing/2014/main" id="{5CF7C46C-4E36-AAB3-4948-1B8288728381}"/>
              </a:ext>
            </a:extLst>
          </p:cNvPr>
          <p:cNvSpPr txBox="1"/>
          <p:nvPr/>
        </p:nvSpPr>
        <p:spPr>
          <a:xfrm>
            <a:off x="540555" y="1695407"/>
            <a:ext cx="4690939" cy="1200329"/>
          </a:xfrm>
          <a:prstGeom prst="rect">
            <a:avLst/>
          </a:prstGeom>
          <a:noFill/>
        </p:spPr>
        <p:txBody>
          <a:bodyPr wrap="square">
            <a:spAutoFit/>
          </a:bodyPr>
          <a:lstStyle/>
          <a:p>
            <a:r>
              <a:rPr lang="en-US" dirty="0"/>
              <a:t>Global production of electric vehicles (EVs) (excluding two- and three-wheelers) increases 15-fold to 2050, while the deployment of renewables nearly quadruples.</a:t>
            </a:r>
            <a:endParaRPr lang="en-VI" dirty="0"/>
          </a:p>
        </p:txBody>
      </p:sp>
      <p:sp>
        <p:nvSpPr>
          <p:cNvPr id="34" name="Rectangle 33">
            <a:extLst>
              <a:ext uri="{FF2B5EF4-FFF2-40B4-BE49-F238E27FC236}">
                <a16:creationId xmlns:a16="http://schemas.microsoft.com/office/drawing/2014/main" id="{E1837CA5-91F7-64DC-D2C5-C5324CB24C73}"/>
              </a:ext>
            </a:extLst>
          </p:cNvPr>
          <p:cNvSpPr/>
          <p:nvPr/>
        </p:nvSpPr>
        <p:spPr>
          <a:xfrm>
            <a:off x="347213" y="3078960"/>
            <a:ext cx="239843" cy="2241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VI" dirty="0"/>
          </a:p>
        </p:txBody>
      </p:sp>
    </p:spTree>
    <p:extLst>
      <p:ext uri="{BB962C8B-B14F-4D97-AF65-F5344CB8AC3E}">
        <p14:creationId xmlns:p14="http://schemas.microsoft.com/office/powerpoint/2010/main" val="269508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E2723E-54E1-9446-8B07-DAA690B8419E}"/>
              </a:ext>
            </a:extLst>
          </p:cNvPr>
          <p:cNvSpPr txBox="1"/>
          <p:nvPr/>
        </p:nvSpPr>
        <p:spPr>
          <a:xfrm>
            <a:off x="229849" y="0"/>
            <a:ext cx="11962151" cy="61716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1600" b="1" kern="1200" dirty="0">
                <a:solidFill>
                  <a:schemeClr val="tx2"/>
                </a:solidFill>
                <a:latin typeface="Arial Nova" panose="020B0504020202020204" pitchFamily="34" charset="0"/>
                <a:ea typeface="+mj-ea"/>
                <a:cs typeface="+mj-cs"/>
              </a:rPr>
              <a:t>Global supply gap with the NZE Scenario and geographic concentration by stage and technology based on expansion announcements, 2030</a:t>
            </a:r>
          </a:p>
        </p:txBody>
      </p:sp>
      <p:sp>
        <p:nvSpPr>
          <p:cNvPr id="16" name="Isosceles Triangle 15">
            <a:extLst>
              <a:ext uri="{FF2B5EF4-FFF2-40B4-BE49-F238E27FC236}">
                <a16:creationId xmlns:a16="http://schemas.microsoft.com/office/drawing/2014/main" id="{E3647E51-78C9-86DE-43F9-3AFCF1ED9E46}"/>
              </a:ext>
            </a:extLst>
          </p:cNvPr>
          <p:cNvSpPr/>
          <p:nvPr/>
        </p:nvSpPr>
        <p:spPr>
          <a:xfrm rot="5400000">
            <a:off x="3548063" y="2987232"/>
            <a:ext cx="5190911" cy="932178"/>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8" name="Picture 7">
            <a:extLst>
              <a:ext uri="{FF2B5EF4-FFF2-40B4-BE49-F238E27FC236}">
                <a16:creationId xmlns:a16="http://schemas.microsoft.com/office/drawing/2014/main" id="{75E9BB10-DD60-E4F5-5A72-717101DD426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9608" y="831956"/>
            <a:ext cx="5246557" cy="5194092"/>
          </a:xfrm>
          <a:prstGeom prst="rect">
            <a:avLst/>
          </a:prstGeom>
          <a:ln w="3175">
            <a:solidFill>
              <a:srgbClr val="2B6E74"/>
            </a:solidFill>
          </a:ln>
        </p:spPr>
      </p:pic>
      <p:sp>
        <p:nvSpPr>
          <p:cNvPr id="9" name="TextBox 8">
            <a:extLst>
              <a:ext uri="{FF2B5EF4-FFF2-40B4-BE49-F238E27FC236}">
                <a16:creationId xmlns:a16="http://schemas.microsoft.com/office/drawing/2014/main" id="{EACE800F-0DA7-C81C-0FF8-E3EBD47064BF}"/>
              </a:ext>
            </a:extLst>
          </p:cNvPr>
          <p:cNvSpPr txBox="1"/>
          <p:nvPr/>
        </p:nvSpPr>
        <p:spPr>
          <a:xfrm>
            <a:off x="-17215" y="6313562"/>
            <a:ext cx="11499016" cy="584775"/>
          </a:xfrm>
          <a:prstGeom prst="rect">
            <a:avLst/>
          </a:prstGeom>
          <a:noFill/>
        </p:spPr>
        <p:txBody>
          <a:bodyPr wrap="square">
            <a:spAutoFit/>
          </a:bodyPr>
          <a:lstStyle/>
          <a:p>
            <a:r>
              <a:rPr lang="en-US" sz="800" dirty="0"/>
              <a:t>Notes: The gap is defined as the difference between required production in the NZE Scenario and projected production taking into account current production and announced expansion plans, expressed as a share of the former. The regions/countries included in this analysis are Africa, Other Asia Pacific, China, Europe, Eurasia, North America, Central and South America, and the Middle East. Gas-CCS H2 = natural gas-based hydrogen production with carbon capture and storage. Synthetic HC fuels = low-emission synthetic hydrocarbon fuels. Sources: IEA analysis based on company announcement. IEA (2021b); USGS (2022); S&amp;P Global (2022a); S&amp;P Global (2022b); S&amp;P Global (2022c); S&amp;P Global (2022d); EC (2020); Fraser et al. (2021); Infolink (2022); BNEF (2022); BNEF (2020). Also see the Annexes to this report.</a:t>
            </a:r>
            <a:endParaRPr lang="en-VI" sz="800" dirty="0"/>
          </a:p>
        </p:txBody>
      </p:sp>
      <p:sp>
        <p:nvSpPr>
          <p:cNvPr id="19" name="Flowchart: Connector 18">
            <a:extLst>
              <a:ext uri="{FF2B5EF4-FFF2-40B4-BE49-F238E27FC236}">
                <a16:creationId xmlns:a16="http://schemas.microsoft.com/office/drawing/2014/main" id="{5FCA4B72-2959-A99F-23DE-EDE04B737C06}"/>
              </a:ext>
            </a:extLst>
          </p:cNvPr>
          <p:cNvSpPr/>
          <p:nvPr/>
        </p:nvSpPr>
        <p:spPr>
          <a:xfrm>
            <a:off x="8619344" y="4212236"/>
            <a:ext cx="344773" cy="233698"/>
          </a:xfrm>
          <a:prstGeom prst="flowChartConnector">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0" name="Flowchart: Connector 19">
            <a:extLst>
              <a:ext uri="{FF2B5EF4-FFF2-40B4-BE49-F238E27FC236}">
                <a16:creationId xmlns:a16="http://schemas.microsoft.com/office/drawing/2014/main" id="{CDD93550-2758-FD9A-EFDD-FE1349FE06C1}"/>
              </a:ext>
            </a:extLst>
          </p:cNvPr>
          <p:cNvSpPr/>
          <p:nvPr/>
        </p:nvSpPr>
        <p:spPr>
          <a:xfrm>
            <a:off x="8083354" y="4472842"/>
            <a:ext cx="344773" cy="233698"/>
          </a:xfrm>
          <a:prstGeom prst="flowChartConnector">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1" name="Flowchart: Connector 20">
            <a:extLst>
              <a:ext uri="{FF2B5EF4-FFF2-40B4-BE49-F238E27FC236}">
                <a16:creationId xmlns:a16="http://schemas.microsoft.com/office/drawing/2014/main" id="{FE83BA19-7F46-470D-4FCE-713775E81401}"/>
              </a:ext>
            </a:extLst>
          </p:cNvPr>
          <p:cNvSpPr/>
          <p:nvPr/>
        </p:nvSpPr>
        <p:spPr>
          <a:xfrm>
            <a:off x="8948072" y="1521302"/>
            <a:ext cx="569627" cy="233698"/>
          </a:xfrm>
          <a:prstGeom prst="flowChartConnector">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2" name="Flowchart: Connector 21">
            <a:extLst>
              <a:ext uri="{FF2B5EF4-FFF2-40B4-BE49-F238E27FC236}">
                <a16:creationId xmlns:a16="http://schemas.microsoft.com/office/drawing/2014/main" id="{89714769-AE76-1F78-1A0B-13B38F97CBE4}"/>
              </a:ext>
            </a:extLst>
          </p:cNvPr>
          <p:cNvSpPr/>
          <p:nvPr/>
        </p:nvSpPr>
        <p:spPr>
          <a:xfrm>
            <a:off x="9880249" y="1686323"/>
            <a:ext cx="569627" cy="233698"/>
          </a:xfrm>
          <a:prstGeom prst="flowChartConnector">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3" name="Flowchart: Connector 22">
            <a:extLst>
              <a:ext uri="{FF2B5EF4-FFF2-40B4-BE49-F238E27FC236}">
                <a16:creationId xmlns:a16="http://schemas.microsoft.com/office/drawing/2014/main" id="{3B242805-C651-895B-C30B-98A3E88E8B79}"/>
              </a:ext>
            </a:extLst>
          </p:cNvPr>
          <p:cNvSpPr/>
          <p:nvPr/>
        </p:nvSpPr>
        <p:spPr>
          <a:xfrm>
            <a:off x="8506916" y="1656343"/>
            <a:ext cx="569627" cy="283472"/>
          </a:xfrm>
          <a:prstGeom prst="flowChartConnector">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11" name="Picture 10">
            <a:extLst>
              <a:ext uri="{FF2B5EF4-FFF2-40B4-BE49-F238E27FC236}">
                <a16:creationId xmlns:a16="http://schemas.microsoft.com/office/drawing/2014/main" id="{F5591008-CECD-073B-C1D1-4D42D607290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6247" y="843320"/>
            <a:ext cx="5246557" cy="5194092"/>
          </a:xfrm>
          <a:prstGeom prst="rect">
            <a:avLst/>
          </a:prstGeom>
          <a:ln w="3175">
            <a:solidFill>
              <a:srgbClr val="2B6E74"/>
            </a:solidFill>
          </a:ln>
        </p:spPr>
      </p:pic>
      <p:sp>
        <p:nvSpPr>
          <p:cNvPr id="12" name="Flowchart: Connector 11">
            <a:extLst>
              <a:ext uri="{FF2B5EF4-FFF2-40B4-BE49-F238E27FC236}">
                <a16:creationId xmlns:a16="http://schemas.microsoft.com/office/drawing/2014/main" id="{AAE29D1D-6315-F819-C206-0EB1D1E57791}"/>
              </a:ext>
            </a:extLst>
          </p:cNvPr>
          <p:cNvSpPr/>
          <p:nvPr/>
        </p:nvSpPr>
        <p:spPr>
          <a:xfrm>
            <a:off x="8503555" y="1667707"/>
            <a:ext cx="569627" cy="283472"/>
          </a:xfrm>
          <a:prstGeom prst="flowChartConnector">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6" name="TextBox 25">
            <a:extLst>
              <a:ext uri="{FF2B5EF4-FFF2-40B4-BE49-F238E27FC236}">
                <a16:creationId xmlns:a16="http://schemas.microsoft.com/office/drawing/2014/main" id="{CF659F17-DD32-07B0-807B-1D6D5E8D67BB}"/>
              </a:ext>
            </a:extLst>
          </p:cNvPr>
          <p:cNvSpPr txBox="1"/>
          <p:nvPr/>
        </p:nvSpPr>
        <p:spPr>
          <a:xfrm>
            <a:off x="10165062" y="6051952"/>
            <a:ext cx="2780677" cy="261610"/>
          </a:xfrm>
          <a:prstGeom prst="rect">
            <a:avLst/>
          </a:prstGeom>
          <a:noFill/>
        </p:spPr>
        <p:txBody>
          <a:bodyPr wrap="square" rtlCol="0">
            <a:spAutoFit/>
          </a:bodyPr>
          <a:lstStyle/>
          <a:p>
            <a:pPr algn="ctr"/>
            <a:r>
              <a:rPr lang="de-DE" sz="1050" dirty="0">
                <a:solidFill>
                  <a:schemeClr val="bg1">
                    <a:lumMod val="50000"/>
                  </a:schemeClr>
                </a:solidFill>
              </a:rPr>
              <a:t>Source: IEA</a:t>
            </a:r>
          </a:p>
        </p:txBody>
      </p:sp>
      <p:grpSp>
        <p:nvGrpSpPr>
          <p:cNvPr id="29" name="Group 28">
            <a:extLst>
              <a:ext uri="{FF2B5EF4-FFF2-40B4-BE49-F238E27FC236}">
                <a16:creationId xmlns:a16="http://schemas.microsoft.com/office/drawing/2014/main" id="{A7859CF3-3386-B7D6-066B-4D1435DDB56B}"/>
              </a:ext>
            </a:extLst>
          </p:cNvPr>
          <p:cNvGrpSpPr/>
          <p:nvPr/>
        </p:nvGrpSpPr>
        <p:grpSpPr>
          <a:xfrm>
            <a:off x="544957" y="831955"/>
            <a:ext cx="5102495" cy="5194092"/>
            <a:chOff x="544957" y="831955"/>
            <a:chExt cx="5102495" cy="5194092"/>
          </a:xfrm>
        </p:grpSpPr>
        <p:sp>
          <p:nvSpPr>
            <p:cNvPr id="30" name="TextBox 29">
              <a:extLst>
                <a:ext uri="{FF2B5EF4-FFF2-40B4-BE49-F238E27FC236}">
                  <a16:creationId xmlns:a16="http://schemas.microsoft.com/office/drawing/2014/main" id="{D334C38B-1FC6-3934-072B-17B5870E96AA}"/>
                </a:ext>
              </a:extLst>
            </p:cNvPr>
            <p:cNvSpPr txBox="1"/>
            <p:nvPr/>
          </p:nvSpPr>
          <p:spPr>
            <a:xfrm>
              <a:off x="750735" y="1319857"/>
              <a:ext cx="4896717" cy="1200329"/>
            </a:xfrm>
            <a:prstGeom prst="rect">
              <a:avLst/>
            </a:prstGeom>
            <a:noFill/>
          </p:spPr>
          <p:txBody>
            <a:bodyPr wrap="square">
              <a:spAutoFit/>
            </a:bodyPr>
            <a:lstStyle/>
            <a:p>
              <a:r>
                <a:rPr lang="en-US" dirty="0"/>
                <a:t>Current expansion announcements point to large production gaps for some clean energy supply elements, notably lithium, nickel and copper mining and processing. </a:t>
              </a:r>
              <a:endParaRPr lang="en-VI" dirty="0"/>
            </a:p>
          </p:txBody>
        </p:sp>
        <p:sp>
          <p:nvSpPr>
            <p:cNvPr id="31" name="TextBox 30">
              <a:extLst>
                <a:ext uri="{FF2B5EF4-FFF2-40B4-BE49-F238E27FC236}">
                  <a16:creationId xmlns:a16="http://schemas.microsoft.com/office/drawing/2014/main" id="{EE5AC526-44D6-4BB2-D406-8E682F1A4DD6}"/>
                </a:ext>
              </a:extLst>
            </p:cNvPr>
            <p:cNvSpPr txBox="1"/>
            <p:nvPr/>
          </p:nvSpPr>
          <p:spPr>
            <a:xfrm>
              <a:off x="750735" y="3122816"/>
              <a:ext cx="4690939" cy="2031325"/>
            </a:xfrm>
            <a:prstGeom prst="rect">
              <a:avLst/>
            </a:prstGeom>
            <a:noFill/>
          </p:spPr>
          <p:txBody>
            <a:bodyPr wrap="square">
              <a:spAutoFit/>
            </a:bodyPr>
            <a:lstStyle/>
            <a:p>
              <a:r>
                <a:rPr lang="en-US" dirty="0"/>
                <a:t>The supply gap is significantly higher for electrolysers at about 50%, and up to over 60% for heat pumps and bioenergy with carbon capture (BECC). Expected production capacity is more evenly distributed geographically for electrolysers and heat pumps, but highly concentrated for BECC</a:t>
              </a:r>
              <a:endParaRPr lang="en-VI" dirty="0"/>
            </a:p>
          </p:txBody>
        </p:sp>
        <p:sp>
          <p:nvSpPr>
            <p:cNvPr id="32" name="Rectangle 31">
              <a:extLst>
                <a:ext uri="{FF2B5EF4-FFF2-40B4-BE49-F238E27FC236}">
                  <a16:creationId xmlns:a16="http://schemas.microsoft.com/office/drawing/2014/main" id="{17C0741F-2587-CA2B-F147-7450DB016B0F}"/>
                </a:ext>
              </a:extLst>
            </p:cNvPr>
            <p:cNvSpPr/>
            <p:nvPr/>
          </p:nvSpPr>
          <p:spPr>
            <a:xfrm>
              <a:off x="544957" y="831955"/>
              <a:ext cx="5102495" cy="51940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33" name="Rectangle 32">
              <a:extLst>
                <a:ext uri="{FF2B5EF4-FFF2-40B4-BE49-F238E27FC236}">
                  <a16:creationId xmlns:a16="http://schemas.microsoft.com/office/drawing/2014/main" id="{4719DE87-5272-5E64-5642-18B2BDD0262A}"/>
                </a:ext>
              </a:extLst>
            </p:cNvPr>
            <p:cNvSpPr/>
            <p:nvPr/>
          </p:nvSpPr>
          <p:spPr>
            <a:xfrm>
              <a:off x="570240" y="1359995"/>
              <a:ext cx="239843" cy="2241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VI" dirty="0"/>
            </a:p>
          </p:txBody>
        </p:sp>
        <p:sp>
          <p:nvSpPr>
            <p:cNvPr id="34" name="Rectangle 33">
              <a:extLst>
                <a:ext uri="{FF2B5EF4-FFF2-40B4-BE49-F238E27FC236}">
                  <a16:creationId xmlns:a16="http://schemas.microsoft.com/office/drawing/2014/main" id="{963342ED-1AA3-B06C-06C7-9E315ED4E2FA}"/>
                </a:ext>
              </a:extLst>
            </p:cNvPr>
            <p:cNvSpPr/>
            <p:nvPr/>
          </p:nvSpPr>
          <p:spPr>
            <a:xfrm>
              <a:off x="570240" y="3152796"/>
              <a:ext cx="239843" cy="2241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VI" dirty="0"/>
            </a:p>
          </p:txBody>
        </p:sp>
      </p:grpSp>
    </p:spTree>
    <p:extLst>
      <p:ext uri="{BB962C8B-B14F-4D97-AF65-F5344CB8AC3E}">
        <p14:creationId xmlns:p14="http://schemas.microsoft.com/office/powerpoint/2010/main" val="348759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E2723E-54E1-9446-8B07-DAA690B8419E}"/>
              </a:ext>
            </a:extLst>
          </p:cNvPr>
          <p:cNvSpPr txBox="1"/>
          <p:nvPr/>
        </p:nvSpPr>
        <p:spPr>
          <a:xfrm>
            <a:off x="-1803817" y="5012"/>
            <a:ext cx="15799633" cy="778385"/>
          </a:xfrm>
          <a:prstGeom prst="rect">
            <a:avLst/>
          </a:prstGeom>
        </p:spPr>
        <p:txBody>
          <a:bodyPr vert="horz" lIns="91440" tIns="45720" rIns="91440" bIns="45720" rtlCol="0" anchor="t">
            <a:normAutofit/>
          </a:bodyPr>
          <a:lstStyle/>
          <a:p>
            <a:pPr algn="ctr"/>
            <a:r>
              <a:rPr lang="en-US" b="1" dirty="0">
                <a:solidFill>
                  <a:srgbClr val="2B6E74"/>
                </a:solidFill>
              </a:rPr>
              <a:t>Global cumulative energy sector CO2 emissions reductions by decarbonization</a:t>
            </a:r>
            <a:r>
              <a:rPr lang="en-US" sz="2400" b="1" dirty="0">
                <a:solidFill>
                  <a:srgbClr val="2B6E74"/>
                </a:solidFill>
              </a:rPr>
              <a:t> </a:t>
            </a:r>
            <a:r>
              <a:rPr lang="en-US" b="1" dirty="0">
                <a:solidFill>
                  <a:srgbClr val="2B6E74"/>
                </a:solidFill>
              </a:rPr>
              <a:t>pillar and clean energy and technology</a:t>
            </a:r>
          </a:p>
          <a:p>
            <a:pPr algn="ctr"/>
            <a:r>
              <a:rPr lang="en-US" b="1" dirty="0">
                <a:solidFill>
                  <a:srgbClr val="2B6E74"/>
                </a:solidFill>
              </a:rPr>
              <a:t> supply chains 2021-2050</a:t>
            </a:r>
            <a:endParaRPr lang="en-VI" b="1" dirty="0">
              <a:solidFill>
                <a:srgbClr val="2B6E74"/>
              </a:solidFill>
            </a:endParaRPr>
          </a:p>
        </p:txBody>
      </p:sp>
      <p:sp>
        <p:nvSpPr>
          <p:cNvPr id="9" name="TextBox 8">
            <a:extLst>
              <a:ext uri="{FF2B5EF4-FFF2-40B4-BE49-F238E27FC236}">
                <a16:creationId xmlns:a16="http://schemas.microsoft.com/office/drawing/2014/main" id="{EACE800F-0DA7-C81C-0FF8-E3EBD47064BF}"/>
              </a:ext>
            </a:extLst>
          </p:cNvPr>
          <p:cNvSpPr txBox="1"/>
          <p:nvPr/>
        </p:nvSpPr>
        <p:spPr>
          <a:xfrm>
            <a:off x="0" y="6396653"/>
            <a:ext cx="11499016" cy="338554"/>
          </a:xfrm>
          <a:prstGeom prst="rect">
            <a:avLst/>
          </a:prstGeom>
          <a:noFill/>
        </p:spPr>
        <p:txBody>
          <a:bodyPr wrap="square">
            <a:spAutoFit/>
          </a:bodyPr>
          <a:lstStyle/>
          <a:p>
            <a:r>
              <a:rPr lang="en-US" sz="800" dirty="0"/>
              <a:t>Notes: “Other fuel shifts” include other renewables, nuclear, and switching from coal and oil to natural gas. “Behaviors” includes energy service demand changes from user decisions (e.g. changing heating temperature), as well as avoided demand, which refers to energy service demand changes from technology developments (e.g. digitalization)</a:t>
            </a:r>
            <a:endParaRPr lang="en-VI" sz="800" dirty="0"/>
          </a:p>
        </p:txBody>
      </p:sp>
      <p:sp>
        <p:nvSpPr>
          <p:cNvPr id="26" name="TextBox 25">
            <a:extLst>
              <a:ext uri="{FF2B5EF4-FFF2-40B4-BE49-F238E27FC236}">
                <a16:creationId xmlns:a16="http://schemas.microsoft.com/office/drawing/2014/main" id="{CF659F17-DD32-07B0-807B-1D6D5E8D67BB}"/>
              </a:ext>
            </a:extLst>
          </p:cNvPr>
          <p:cNvSpPr txBox="1"/>
          <p:nvPr/>
        </p:nvSpPr>
        <p:spPr>
          <a:xfrm>
            <a:off x="10165062" y="6051952"/>
            <a:ext cx="2780677" cy="261610"/>
          </a:xfrm>
          <a:prstGeom prst="rect">
            <a:avLst/>
          </a:prstGeom>
          <a:noFill/>
        </p:spPr>
        <p:txBody>
          <a:bodyPr wrap="square" rtlCol="0">
            <a:spAutoFit/>
          </a:bodyPr>
          <a:lstStyle/>
          <a:p>
            <a:pPr algn="ctr"/>
            <a:r>
              <a:rPr lang="de-DE" sz="1050" dirty="0">
                <a:solidFill>
                  <a:schemeClr val="bg1">
                    <a:lumMod val="50000"/>
                  </a:schemeClr>
                </a:solidFill>
              </a:rPr>
              <a:t>Source: IEA</a:t>
            </a:r>
          </a:p>
        </p:txBody>
      </p:sp>
      <p:grpSp>
        <p:nvGrpSpPr>
          <p:cNvPr id="29" name="Group 28">
            <a:extLst>
              <a:ext uri="{FF2B5EF4-FFF2-40B4-BE49-F238E27FC236}">
                <a16:creationId xmlns:a16="http://schemas.microsoft.com/office/drawing/2014/main" id="{A7859CF3-3386-B7D6-066B-4D1435DDB56B}"/>
              </a:ext>
            </a:extLst>
          </p:cNvPr>
          <p:cNvGrpSpPr/>
          <p:nvPr/>
        </p:nvGrpSpPr>
        <p:grpSpPr>
          <a:xfrm>
            <a:off x="455017" y="1113111"/>
            <a:ext cx="4851502" cy="4474563"/>
            <a:chOff x="544957" y="831955"/>
            <a:chExt cx="5161843" cy="5194092"/>
          </a:xfrm>
        </p:grpSpPr>
        <p:sp>
          <p:nvSpPr>
            <p:cNvPr id="30" name="TextBox 29">
              <a:extLst>
                <a:ext uri="{FF2B5EF4-FFF2-40B4-BE49-F238E27FC236}">
                  <a16:creationId xmlns:a16="http://schemas.microsoft.com/office/drawing/2014/main" id="{D334C38B-1FC6-3934-072B-17B5870E96AA}"/>
                </a:ext>
              </a:extLst>
            </p:cNvPr>
            <p:cNvSpPr txBox="1"/>
            <p:nvPr/>
          </p:nvSpPr>
          <p:spPr>
            <a:xfrm>
              <a:off x="810083" y="1318809"/>
              <a:ext cx="4896717" cy="1200329"/>
            </a:xfrm>
            <a:prstGeom prst="rect">
              <a:avLst/>
            </a:prstGeom>
            <a:noFill/>
          </p:spPr>
          <p:txBody>
            <a:bodyPr wrap="square">
              <a:spAutoFit/>
            </a:bodyPr>
            <a:lstStyle/>
            <a:p>
              <a:r>
                <a:rPr lang="en-US" dirty="0"/>
                <a:t>Six clean energy and technology supply chains hold the potential to unlock around 50% of cumulative emissions reductions to 2050 in the NZE Scenario</a:t>
              </a:r>
              <a:endParaRPr lang="en-VI" dirty="0"/>
            </a:p>
          </p:txBody>
        </p:sp>
        <p:sp>
          <p:nvSpPr>
            <p:cNvPr id="31" name="TextBox 30">
              <a:extLst>
                <a:ext uri="{FF2B5EF4-FFF2-40B4-BE49-F238E27FC236}">
                  <a16:creationId xmlns:a16="http://schemas.microsoft.com/office/drawing/2014/main" id="{EE5AC526-44D6-4BB2-D406-8E682F1A4DD6}"/>
                </a:ext>
              </a:extLst>
            </p:cNvPr>
            <p:cNvSpPr txBox="1"/>
            <p:nvPr/>
          </p:nvSpPr>
          <p:spPr>
            <a:xfrm>
              <a:off x="805386" y="3109924"/>
              <a:ext cx="4690939" cy="2679512"/>
            </a:xfrm>
            <a:prstGeom prst="rect">
              <a:avLst/>
            </a:prstGeom>
            <a:noFill/>
          </p:spPr>
          <p:txBody>
            <a:bodyPr wrap="square">
              <a:spAutoFit/>
            </a:bodyPr>
            <a:lstStyle/>
            <a:p>
              <a:r>
                <a:rPr lang="en-US" dirty="0"/>
                <a:t>Above energy and technology supply chains are specific to a particular pillar, such as </a:t>
              </a:r>
              <a:r>
                <a:rPr lang="en-US" b="1" dirty="0"/>
                <a:t>electric cars and heat pumps for electrification, fuel cell trucks for hydrogen, or solar PV and wind</a:t>
              </a:r>
              <a:r>
                <a:rPr lang="en-US" dirty="0"/>
                <a:t>. Some are more cross-cutting in nature, such as low-emission hydrogen and low-emission synthetic hydrocarbon fuels.</a:t>
              </a:r>
              <a:endParaRPr lang="en-VI" dirty="0"/>
            </a:p>
          </p:txBody>
        </p:sp>
        <p:sp>
          <p:nvSpPr>
            <p:cNvPr id="32" name="Rectangle 31">
              <a:extLst>
                <a:ext uri="{FF2B5EF4-FFF2-40B4-BE49-F238E27FC236}">
                  <a16:creationId xmlns:a16="http://schemas.microsoft.com/office/drawing/2014/main" id="{17C0741F-2587-CA2B-F147-7450DB016B0F}"/>
                </a:ext>
              </a:extLst>
            </p:cNvPr>
            <p:cNvSpPr/>
            <p:nvPr/>
          </p:nvSpPr>
          <p:spPr>
            <a:xfrm>
              <a:off x="544957" y="831955"/>
              <a:ext cx="5102495" cy="51940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33" name="Rectangle 32">
              <a:extLst>
                <a:ext uri="{FF2B5EF4-FFF2-40B4-BE49-F238E27FC236}">
                  <a16:creationId xmlns:a16="http://schemas.microsoft.com/office/drawing/2014/main" id="{4719DE87-5272-5E64-5642-18B2BDD0262A}"/>
                </a:ext>
              </a:extLst>
            </p:cNvPr>
            <p:cNvSpPr/>
            <p:nvPr/>
          </p:nvSpPr>
          <p:spPr>
            <a:xfrm>
              <a:off x="570240" y="1359995"/>
              <a:ext cx="239843" cy="2241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VI" dirty="0"/>
            </a:p>
          </p:txBody>
        </p:sp>
        <p:sp>
          <p:nvSpPr>
            <p:cNvPr id="34" name="Rectangle 33">
              <a:extLst>
                <a:ext uri="{FF2B5EF4-FFF2-40B4-BE49-F238E27FC236}">
                  <a16:creationId xmlns:a16="http://schemas.microsoft.com/office/drawing/2014/main" id="{963342ED-1AA3-B06C-06C7-9E315ED4E2FA}"/>
                </a:ext>
              </a:extLst>
            </p:cNvPr>
            <p:cNvSpPr/>
            <p:nvPr/>
          </p:nvSpPr>
          <p:spPr>
            <a:xfrm>
              <a:off x="570240" y="3152796"/>
              <a:ext cx="239843" cy="2241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VI" dirty="0"/>
            </a:p>
          </p:txBody>
        </p:sp>
      </p:grpSp>
      <p:pic>
        <p:nvPicPr>
          <p:cNvPr id="6" name="Picture 5">
            <a:extLst>
              <a:ext uri="{FF2B5EF4-FFF2-40B4-BE49-F238E27FC236}">
                <a16:creationId xmlns:a16="http://schemas.microsoft.com/office/drawing/2014/main" id="{787F6E80-F813-BEF6-BD7A-B200B8CA5482}"/>
              </a:ext>
            </a:extLst>
          </p:cNvPr>
          <p:cNvPicPr>
            <a:picLocks noChangeAspect="1"/>
          </p:cNvPicPr>
          <p:nvPr/>
        </p:nvPicPr>
        <p:blipFill rotWithShape="1">
          <a:blip r:embed="rId2">
            <a:extLst>
              <a:ext uri="{28A0092B-C50C-407E-A947-70E740481C1C}">
                <a14:useLocalDpi xmlns:a14="http://schemas.microsoft.com/office/drawing/2010/main" val="0"/>
              </a:ext>
            </a:extLst>
          </a:blip>
          <a:srcRect b="21732"/>
          <a:stretch/>
        </p:blipFill>
        <p:spPr>
          <a:xfrm>
            <a:off x="5733005" y="1671197"/>
            <a:ext cx="6369055" cy="2882505"/>
          </a:xfrm>
          <a:prstGeom prst="rect">
            <a:avLst/>
          </a:prstGeom>
          <a:ln w="12700">
            <a:solidFill>
              <a:schemeClr val="tx1"/>
            </a:solidFill>
          </a:ln>
        </p:spPr>
      </p:pic>
      <p:sp>
        <p:nvSpPr>
          <p:cNvPr id="17" name="Flowchart: Manual Input 16">
            <a:extLst>
              <a:ext uri="{FF2B5EF4-FFF2-40B4-BE49-F238E27FC236}">
                <a16:creationId xmlns:a16="http://schemas.microsoft.com/office/drawing/2014/main" id="{83A84682-6C91-E743-9403-822A7441D19A}"/>
              </a:ext>
            </a:extLst>
          </p:cNvPr>
          <p:cNvSpPr/>
          <p:nvPr/>
        </p:nvSpPr>
        <p:spPr>
          <a:xfrm>
            <a:off x="5250739" y="1113111"/>
            <a:ext cx="482265" cy="455765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24 w 10000"/>
              <a:gd name="connsiteY0" fmla="*/ 7 h 10000"/>
              <a:gd name="connsiteX1" fmla="*/ 10000 w 10000"/>
              <a:gd name="connsiteY1" fmla="*/ 0 h 10000"/>
              <a:gd name="connsiteX2" fmla="*/ 10000 w 10000"/>
              <a:gd name="connsiteY2" fmla="*/ 10000 h 10000"/>
              <a:gd name="connsiteX3" fmla="*/ 0 w 10000"/>
              <a:gd name="connsiteY3" fmla="*/ 10000 h 10000"/>
              <a:gd name="connsiteX4" fmla="*/ 224 w 10000"/>
              <a:gd name="connsiteY4" fmla="*/ 7 h 10000"/>
              <a:gd name="connsiteX0" fmla="*/ 11 w 9787"/>
              <a:gd name="connsiteY0" fmla="*/ 7 h 10605"/>
              <a:gd name="connsiteX1" fmla="*/ 9787 w 9787"/>
              <a:gd name="connsiteY1" fmla="*/ 0 h 10605"/>
              <a:gd name="connsiteX2" fmla="*/ 9787 w 9787"/>
              <a:gd name="connsiteY2" fmla="*/ 10000 h 10605"/>
              <a:gd name="connsiteX3" fmla="*/ 234 w 9787"/>
              <a:gd name="connsiteY3" fmla="*/ 10605 h 10605"/>
              <a:gd name="connsiteX4" fmla="*/ 11 w 9787"/>
              <a:gd name="connsiteY4" fmla="*/ 7 h 10605"/>
              <a:gd name="connsiteX0" fmla="*/ 11 w 10000"/>
              <a:gd name="connsiteY0" fmla="*/ 7 h 10000"/>
              <a:gd name="connsiteX1" fmla="*/ 10000 w 10000"/>
              <a:gd name="connsiteY1" fmla="*/ 0 h 10000"/>
              <a:gd name="connsiteX2" fmla="*/ 9315 w 10000"/>
              <a:gd name="connsiteY2" fmla="*/ 7786 h 10000"/>
              <a:gd name="connsiteX3" fmla="*/ 239 w 10000"/>
              <a:gd name="connsiteY3" fmla="*/ 10000 h 10000"/>
              <a:gd name="connsiteX4" fmla="*/ 11 w 10000"/>
              <a:gd name="connsiteY4" fmla="*/ 7 h 10000"/>
              <a:gd name="connsiteX0" fmla="*/ 11 w 9772"/>
              <a:gd name="connsiteY0" fmla="*/ 0 h 9993"/>
              <a:gd name="connsiteX1" fmla="*/ 9772 w 9772"/>
              <a:gd name="connsiteY1" fmla="*/ 1302 h 9993"/>
              <a:gd name="connsiteX2" fmla="*/ 9315 w 9772"/>
              <a:gd name="connsiteY2" fmla="*/ 7779 h 9993"/>
              <a:gd name="connsiteX3" fmla="*/ 239 w 9772"/>
              <a:gd name="connsiteY3" fmla="*/ 9993 h 9993"/>
              <a:gd name="connsiteX4" fmla="*/ 11 w 9772"/>
              <a:gd name="connsiteY4" fmla="*/ 0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2" h="9993">
                <a:moveTo>
                  <a:pt x="11" y="0"/>
                </a:moveTo>
                <a:lnTo>
                  <a:pt x="9772" y="1302"/>
                </a:lnTo>
                <a:cubicBezTo>
                  <a:pt x="9544" y="3897"/>
                  <a:pt x="9543" y="5184"/>
                  <a:pt x="9315" y="7779"/>
                </a:cubicBezTo>
                <a:lnTo>
                  <a:pt x="239" y="9993"/>
                </a:lnTo>
                <a:cubicBezTo>
                  <a:pt x="316" y="6852"/>
                  <a:pt x="-65" y="3141"/>
                  <a:pt x="11" y="0"/>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Tree>
    <p:extLst>
      <p:ext uri="{BB962C8B-B14F-4D97-AF65-F5344CB8AC3E}">
        <p14:creationId xmlns:p14="http://schemas.microsoft.com/office/powerpoint/2010/main" val="330118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3B9DD6F-44E1-DF5F-A247-A528AE38DC2A}"/>
              </a:ext>
            </a:extLst>
          </p:cNvPr>
          <p:cNvGrpSpPr/>
          <p:nvPr/>
        </p:nvGrpSpPr>
        <p:grpSpPr>
          <a:xfrm>
            <a:off x="-3179927" y="1"/>
            <a:ext cx="14546865" cy="6857999"/>
            <a:chOff x="-3164161" y="0"/>
            <a:chExt cx="14546865" cy="7078716"/>
          </a:xfrm>
        </p:grpSpPr>
        <p:pic>
          <p:nvPicPr>
            <p:cNvPr id="15" name="Picture 14">
              <a:extLst>
                <a:ext uri="{FF2B5EF4-FFF2-40B4-BE49-F238E27FC236}">
                  <a16:creationId xmlns:a16="http://schemas.microsoft.com/office/drawing/2014/main" id="{1D5E0733-E477-1263-BE82-EB5A24D401E6}"/>
                </a:ext>
              </a:extLst>
            </p:cNvPr>
            <p:cNvPicPr>
              <a:picLocks noChangeAspect="1"/>
            </p:cNvPicPr>
            <p:nvPr/>
          </p:nvPicPr>
          <p:blipFill>
            <a:blip r:embed="rId2"/>
            <a:stretch>
              <a:fillRect/>
            </a:stretch>
          </p:blipFill>
          <p:spPr>
            <a:xfrm>
              <a:off x="4778064" y="129462"/>
              <a:ext cx="6604640" cy="6819791"/>
            </a:xfrm>
            <a:prstGeom prst="rect">
              <a:avLst/>
            </a:prstGeom>
          </p:spPr>
        </p:pic>
        <p:sp>
          <p:nvSpPr>
            <p:cNvPr id="18" name="Freeform: Shape 17">
              <a:extLst>
                <a:ext uri="{FF2B5EF4-FFF2-40B4-BE49-F238E27FC236}">
                  <a16:creationId xmlns:a16="http://schemas.microsoft.com/office/drawing/2014/main" id="{FB1BA00B-CCEE-F92B-B8A9-D5C2E37EF150}"/>
                </a:ext>
              </a:extLst>
            </p:cNvPr>
            <p:cNvSpPr/>
            <p:nvPr/>
          </p:nvSpPr>
          <p:spPr>
            <a:xfrm>
              <a:off x="-3164161" y="0"/>
              <a:ext cx="9376012" cy="7078716"/>
            </a:xfrm>
            <a:custGeom>
              <a:avLst/>
              <a:gdLst>
                <a:gd name="connsiteX0" fmla="*/ 1 w 6499275"/>
                <a:gd name="connsiteY0" fmla="*/ 6857996 h 6858000"/>
                <a:gd name="connsiteX1" fmla="*/ 1 w 6499275"/>
                <a:gd name="connsiteY1" fmla="*/ 6858000 h 6858000"/>
                <a:gd name="connsiteX2" fmla="*/ 0 w 6499275"/>
                <a:gd name="connsiteY2" fmla="*/ 6858000 h 6858000"/>
                <a:gd name="connsiteX3" fmla="*/ 2194561 w 6499275"/>
                <a:gd name="connsiteY3" fmla="*/ 0 h 6858000"/>
                <a:gd name="connsiteX4" fmla="*/ 6499275 w 6499275"/>
                <a:gd name="connsiteY4" fmla="*/ 0 h 6858000"/>
                <a:gd name="connsiteX5" fmla="*/ 4874456 w 6499275"/>
                <a:gd name="connsiteY5" fmla="*/ 6858000 h 6858000"/>
                <a:gd name="connsiteX6" fmla="*/ 2194561 w 649927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9275" h="6858000">
                  <a:moveTo>
                    <a:pt x="1" y="6857996"/>
                  </a:moveTo>
                  <a:lnTo>
                    <a:pt x="1" y="6858000"/>
                  </a:lnTo>
                  <a:lnTo>
                    <a:pt x="0" y="6858000"/>
                  </a:lnTo>
                  <a:close/>
                  <a:moveTo>
                    <a:pt x="2194561" y="0"/>
                  </a:moveTo>
                  <a:lnTo>
                    <a:pt x="6499275" y="0"/>
                  </a:lnTo>
                  <a:lnTo>
                    <a:pt x="4874456" y="6858000"/>
                  </a:lnTo>
                  <a:lnTo>
                    <a:pt x="2194561" y="685800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ctr"/>
              <a:endParaRPr lang="en-VI" dirty="0"/>
            </a:p>
          </p:txBody>
        </p:sp>
      </p:grpSp>
      <p:pic>
        <p:nvPicPr>
          <p:cNvPr id="23" name="Picture 22" descr="Text, icon&#10;&#10;Description automatically generated">
            <a:extLst>
              <a:ext uri="{FF2B5EF4-FFF2-40B4-BE49-F238E27FC236}">
                <a16:creationId xmlns:a16="http://schemas.microsoft.com/office/drawing/2014/main" id="{83759CF9-97BC-94F5-A26D-850F3A09B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23" y="353086"/>
            <a:ext cx="3925614" cy="4044572"/>
          </a:xfrm>
          <a:prstGeom prst="rect">
            <a:avLst/>
          </a:prstGeom>
          <a:scene3d>
            <a:camera prst="orthographicFront"/>
            <a:lightRig rig="threePt" dir="t"/>
          </a:scene3d>
          <a:sp3d>
            <a:bevelT w="114300" prst="artDeco"/>
          </a:sp3d>
        </p:spPr>
      </p:pic>
      <p:sp>
        <p:nvSpPr>
          <p:cNvPr id="2" name="Slide Number Placeholder 1">
            <a:extLst>
              <a:ext uri="{FF2B5EF4-FFF2-40B4-BE49-F238E27FC236}">
                <a16:creationId xmlns:a16="http://schemas.microsoft.com/office/drawing/2014/main" id="{686FF754-788B-24E3-B9CE-148AB67883BB}"/>
              </a:ext>
            </a:extLst>
          </p:cNvPr>
          <p:cNvSpPr>
            <a:spLocks noGrp="1"/>
          </p:cNvSpPr>
          <p:nvPr>
            <p:ph type="sldNum" sz="quarter" idx="12"/>
          </p:nvPr>
        </p:nvSpPr>
        <p:spPr/>
        <p:txBody>
          <a:bodyPr/>
          <a:lstStyle/>
          <a:p>
            <a:fld id="{3035CA9A-7D6B-419B-88F6-2818A2625CE4}" type="slidenum">
              <a:rPr lang="en-US" smtClean="0"/>
              <a:t>5</a:t>
            </a:fld>
            <a:endParaRPr lang="en-US" dirty="0"/>
          </a:p>
        </p:txBody>
      </p:sp>
    </p:spTree>
    <p:extLst>
      <p:ext uri="{BB962C8B-B14F-4D97-AF65-F5344CB8AC3E}">
        <p14:creationId xmlns:p14="http://schemas.microsoft.com/office/powerpoint/2010/main" val="2354486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4348</TotalTime>
  <Words>752</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Nova</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95</cp:revision>
  <dcterms:created xsi:type="dcterms:W3CDTF">2023-07-25T13:27:31Z</dcterms:created>
  <dcterms:modified xsi:type="dcterms:W3CDTF">2023-08-01T20:45:30Z</dcterms:modified>
</cp:coreProperties>
</file>